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0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1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72" r:id="rId4"/>
    <p:sldMasterId id="2147483874" r:id="rId5"/>
    <p:sldMasterId id="2147483885" r:id="rId6"/>
    <p:sldMasterId id="2147483891" r:id="rId7"/>
    <p:sldMasterId id="2147483895" r:id="rId8"/>
    <p:sldMasterId id="2147483899" r:id="rId9"/>
    <p:sldMasterId id="2147483903" r:id="rId10"/>
    <p:sldMasterId id="2147483906" r:id="rId11"/>
    <p:sldMasterId id="2147483910" r:id="rId12"/>
    <p:sldMasterId id="2147483924" r:id="rId13"/>
    <p:sldMasterId id="2147483938" r:id="rId14"/>
    <p:sldMasterId id="2147483952" r:id="rId15"/>
    <p:sldMasterId id="2147483956" r:id="rId16"/>
  </p:sldMasterIdLst>
  <p:notesMasterIdLst>
    <p:notesMasterId r:id="rId54"/>
  </p:notesMasterIdLst>
  <p:handoutMasterIdLst>
    <p:handoutMasterId r:id="rId55"/>
  </p:handoutMasterIdLst>
  <p:sldIdLst>
    <p:sldId id="256" r:id="rId17"/>
    <p:sldId id="257" r:id="rId18"/>
    <p:sldId id="258" r:id="rId19"/>
    <p:sldId id="259" r:id="rId20"/>
    <p:sldId id="260" r:id="rId21"/>
    <p:sldId id="272" r:id="rId22"/>
    <p:sldId id="289" r:id="rId23"/>
    <p:sldId id="308" r:id="rId24"/>
    <p:sldId id="316" r:id="rId25"/>
    <p:sldId id="286" r:id="rId26"/>
    <p:sldId id="287" r:id="rId27"/>
    <p:sldId id="288" r:id="rId28"/>
    <p:sldId id="290" r:id="rId29"/>
    <p:sldId id="291" r:id="rId30"/>
    <p:sldId id="295" r:id="rId31"/>
    <p:sldId id="317" r:id="rId32"/>
    <p:sldId id="318" r:id="rId33"/>
    <p:sldId id="312" r:id="rId34"/>
    <p:sldId id="296" r:id="rId35"/>
    <p:sldId id="297" r:id="rId36"/>
    <p:sldId id="298" r:id="rId37"/>
    <p:sldId id="309" r:id="rId38"/>
    <p:sldId id="300" r:id="rId39"/>
    <p:sldId id="310" r:id="rId40"/>
    <p:sldId id="313" r:id="rId41"/>
    <p:sldId id="314" r:id="rId42"/>
    <p:sldId id="301" r:id="rId43"/>
    <p:sldId id="315" r:id="rId44"/>
    <p:sldId id="319" r:id="rId45"/>
    <p:sldId id="304" r:id="rId46"/>
    <p:sldId id="265" r:id="rId47"/>
    <p:sldId id="267" r:id="rId48"/>
    <p:sldId id="269" r:id="rId49"/>
    <p:sldId id="305" r:id="rId50"/>
    <p:sldId id="306" r:id="rId51"/>
    <p:sldId id="307" r:id="rId52"/>
    <p:sldId id="270" r:id="rId53"/>
  </p:sldIdLst>
  <p:sldSz cx="12192000" cy="6858000"/>
  <p:notesSz cx="7010400" cy="92964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>
          <p15:clr>
            <a:srgbClr val="A4A3A4"/>
          </p15:clr>
        </p15:guide>
        <p15:guide id="4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ijunzjhw" initials="s" lastIdx="3" clrIdx="0">
    <p:extLst>
      <p:ext uri="{19B8F6BF-5375-455C-9EA6-DF929625EA0E}">
        <p15:presenceInfo xmlns:p15="http://schemas.microsoft.com/office/powerpoint/2012/main" userId="S-1-5-21-147214757-305610072-1517763936-43847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E9EE"/>
    <a:srgbClr val="ADCDEA"/>
    <a:srgbClr val="404040"/>
    <a:srgbClr val="EBEBEB"/>
    <a:srgbClr val="151515"/>
    <a:srgbClr val="C7000B"/>
    <a:srgbClr val="575756"/>
    <a:srgbClr val="FFFFFF"/>
    <a:srgbClr val="DD4654"/>
    <a:srgbClr val="F3D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751" autoAdjust="0"/>
  </p:normalViewPr>
  <p:slideViewPr>
    <p:cSldViewPr snapToGrid="0" snapToObjects="1">
      <p:cViewPr varScale="1">
        <p:scale>
          <a:sx n="109" d="100"/>
          <a:sy n="109" d="100"/>
        </p:scale>
        <p:origin x="1101" y="45"/>
      </p:cViewPr>
      <p:guideLst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50" d="100"/>
          <a:sy n="50" d="100"/>
        </p:scale>
        <p:origin x="2616" y="32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theme" Target="theme/theme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D:\MLPerf&#23545;&#27604;&#32467;&#26524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00426515\Desktop\&#26032;&#24314;%20Microsoft%20Excel%20&#24037;&#20316;&#3492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数据并行</a:t>
            </a:r>
            <a:r>
              <a:rPr 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自动并行对比</a:t>
            </a:r>
          </a:p>
        </c:rich>
      </c:tx>
      <c:layout>
        <c:manualLayout>
          <c:xMode val="edge"/>
          <c:yMode val="edge"/>
          <c:x val="0.31125317879251474"/>
          <c:y val="0.104610885806571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964199833891022"/>
          <c:y val="0.24666872044434085"/>
          <c:w val="0.80704659456079897"/>
          <c:h val="0.34339751229694404"/>
        </c:manualLayout>
      </c:layout>
      <c:barChart>
        <c:barDir val="col"/>
        <c:grouping val="clustered"/>
        <c:varyColors val="0"/>
        <c:ser>
          <c:idx val="0"/>
          <c:order val="0"/>
          <c:tx>
            <c:v>数据并行</c:v>
          </c:tx>
          <c:spPr>
            <a:solidFill>
              <a:srgbClr val="4D4D4D"/>
            </a:solidFill>
            <a:ln>
              <a:noFill/>
            </a:ln>
            <a:effectLst/>
          </c:spPr>
          <c:invertIfNegative val="0"/>
          <c:cat>
            <c:numRef>
              <c:f>Sheet1!$B$3:$B$56</c:f>
              <c:numCache>
                <c:formatCode>General</c:formatCode>
                <c:ptCount val="11"/>
                <c:pt idx="0">
                  <c:v>1001</c:v>
                </c:pt>
                <c:pt idx="1">
                  <c:v>4096</c:v>
                </c:pt>
                <c:pt idx="2">
                  <c:v>8192</c:v>
                </c:pt>
                <c:pt idx="3">
                  <c:v>16384</c:v>
                </c:pt>
                <c:pt idx="4">
                  <c:v>32768</c:v>
                </c:pt>
                <c:pt idx="5">
                  <c:v>65536</c:v>
                </c:pt>
                <c:pt idx="6">
                  <c:v>131072</c:v>
                </c:pt>
                <c:pt idx="7">
                  <c:v>262144</c:v>
                </c:pt>
                <c:pt idx="8">
                  <c:v>524288</c:v>
                </c:pt>
                <c:pt idx="9">
                  <c:v>1048576</c:v>
                </c:pt>
                <c:pt idx="10">
                  <c:v>2097152</c:v>
                </c:pt>
              </c:numCache>
            </c:numRef>
          </c:cat>
          <c:val>
            <c:numRef>
              <c:f>Sheet1!$R$3:$R$56</c:f>
              <c:numCache>
                <c:formatCode>General</c:formatCode>
                <c:ptCount val="11"/>
                <c:pt idx="0">
                  <c:v>30.820509999999999</c:v>
                </c:pt>
                <c:pt idx="1">
                  <c:v>31.42051</c:v>
                </c:pt>
                <c:pt idx="2">
                  <c:v>33.061540000000001</c:v>
                </c:pt>
                <c:pt idx="3">
                  <c:v>36.789740000000002</c:v>
                </c:pt>
                <c:pt idx="4">
                  <c:v>45.461539999999999</c:v>
                </c:pt>
                <c:pt idx="5">
                  <c:v>67.092309999999998</c:v>
                </c:pt>
                <c:pt idx="6">
                  <c:v>111.25641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B4-48AB-85B5-CCCF89075D9A}"/>
            </c:ext>
          </c:extLst>
        </c:ser>
        <c:ser>
          <c:idx val="1"/>
          <c:order val="1"/>
          <c:tx>
            <c:v>自动并行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Sheet1!$B$3:$B$56</c:f>
              <c:numCache>
                <c:formatCode>General</c:formatCode>
                <c:ptCount val="11"/>
                <c:pt idx="0">
                  <c:v>1001</c:v>
                </c:pt>
                <c:pt idx="1">
                  <c:v>4096</c:v>
                </c:pt>
                <c:pt idx="2">
                  <c:v>8192</c:v>
                </c:pt>
                <c:pt idx="3">
                  <c:v>16384</c:v>
                </c:pt>
                <c:pt idx="4">
                  <c:v>32768</c:v>
                </c:pt>
                <c:pt idx="5">
                  <c:v>65536</c:v>
                </c:pt>
                <c:pt idx="6">
                  <c:v>131072</c:v>
                </c:pt>
                <c:pt idx="7">
                  <c:v>262144</c:v>
                </c:pt>
                <c:pt idx="8">
                  <c:v>524288</c:v>
                </c:pt>
                <c:pt idx="9">
                  <c:v>1048576</c:v>
                </c:pt>
                <c:pt idx="10">
                  <c:v>2097152</c:v>
                </c:pt>
              </c:numCache>
            </c:numRef>
          </c:cat>
          <c:val>
            <c:numRef>
              <c:f>Sheet1!$S$3:$S$56</c:f>
              <c:numCache>
                <c:formatCode>General</c:formatCode>
                <c:ptCount val="11"/>
                <c:pt idx="0">
                  <c:v>29.05641</c:v>
                </c:pt>
                <c:pt idx="1">
                  <c:v>30.133330000000001</c:v>
                </c:pt>
                <c:pt idx="2">
                  <c:v>31.687180000000001</c:v>
                </c:pt>
                <c:pt idx="3">
                  <c:v>35.533329999999999</c:v>
                </c:pt>
                <c:pt idx="4">
                  <c:v>44.23077</c:v>
                </c:pt>
                <c:pt idx="5">
                  <c:v>48.851280000000003</c:v>
                </c:pt>
                <c:pt idx="6">
                  <c:v>49.902560000000001</c:v>
                </c:pt>
                <c:pt idx="7">
                  <c:v>52.625639999999997</c:v>
                </c:pt>
                <c:pt idx="8">
                  <c:v>58.158969999999997</c:v>
                </c:pt>
                <c:pt idx="9">
                  <c:v>73.548720000000003</c:v>
                </c:pt>
                <c:pt idx="10">
                  <c:v>105.33333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B4-48AB-85B5-CCCF89075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5077904"/>
        <c:axId val="925078448"/>
      </c:barChart>
      <c:catAx>
        <c:axId val="925077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 dirty="0"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分类数</a:t>
                </a:r>
              </a:p>
            </c:rich>
          </c:tx>
          <c:layout>
            <c:manualLayout>
              <c:xMode val="edge"/>
              <c:yMode val="edge"/>
              <c:x val="0.48667532713361189"/>
              <c:y val="0.770790174485985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25078448"/>
        <c:crosses val="autoZero"/>
        <c:auto val="1"/>
        <c:lblAlgn val="ctr"/>
        <c:lblOffset val="100"/>
        <c:noMultiLvlLbl val="0"/>
      </c:catAx>
      <c:valAx>
        <c:axId val="92507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 dirty="0"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迭代时间</a:t>
                </a:r>
                <a:r>
                  <a:rPr lang="zh-CN" dirty="0"/>
                  <a:t>（</a:t>
                </a:r>
                <a:r>
                  <a:rPr lang="en-US" dirty="0" err="1">
                    <a:latin typeface="Huawei Sans" panose="020C0503030203020204" pitchFamily="34" charset="0"/>
                    <a:cs typeface="Huawei Sans" panose="020C0503030203020204" pitchFamily="34" charset="0"/>
                  </a:rPr>
                  <a:t>ms</a:t>
                </a:r>
                <a:r>
                  <a:rPr lang="zh-CN" dirty="0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2507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05432569072249"/>
          <c:y val="0.87512015834955348"/>
          <c:w val="0.34561663323647351"/>
          <c:h val="8.8266037793353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en-US" dirty="0">
                <a:latin typeface="Huawei Sans" panose="020C0503030203020204" pitchFamily="34" charset="0"/>
                <a:cs typeface="Huawei Sans" panose="020C0503030203020204" pitchFamily="34" charset="0"/>
              </a:rPr>
              <a:t>8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卡 </a:t>
            </a:r>
            <a:r>
              <a:rPr lang="en-US" dirty="0">
                <a:latin typeface="Huawei Sans" panose="020C0503030203020204" pitchFamily="34" charset="0"/>
                <a:cs typeface="Huawei Sans" panose="020C0503030203020204" pitchFamily="34" charset="0"/>
              </a:rPr>
              <a:t>Bert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性能对比  </a:t>
            </a:r>
            <a:r>
              <a:rPr lang="en-US" dirty="0" err="1">
                <a:latin typeface="Huawei Sans" panose="020C0503030203020204" pitchFamily="34" charset="0"/>
                <a:cs typeface="Huawei Sans" panose="020C0503030203020204" pitchFamily="34" charset="0"/>
              </a:rPr>
              <a:t>acc</a:t>
            </a:r>
            <a:r>
              <a:rPr lang="en-US" dirty="0">
                <a:latin typeface="Huawei Sans" panose="020C0503030203020204" pitchFamily="34" charset="0"/>
                <a:cs typeface="Huawei Sans" panose="020C0503030203020204" pitchFamily="34" charset="0"/>
              </a:rPr>
              <a:t>=71.2%</a:t>
            </a:r>
            <a:endParaRPr lang="zh-CN" dirty="0">
              <a:latin typeface="Huawei Sans" panose="020C0503030203020204" pitchFamily="34" charset="0"/>
              <a:cs typeface="Huawei Sans" panose="020C0503030203020204" pitchFamily="34" charset="0"/>
            </a:endParaRPr>
          </a:p>
        </c:rich>
      </c:tx>
      <c:layout>
        <c:manualLayout>
          <c:xMode val="edge"/>
          <c:yMode val="edge"/>
          <c:x val="0.24641896421564322"/>
          <c:y val="7.8316865722033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66666">
                  <a:lumMod val="60000"/>
                  <a:lumOff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5E-448E-9247-4E8FFC7E374E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5E-448E-9247-4E8FFC7E374E}"/>
              </c:ext>
            </c:extLst>
          </c:dPt>
          <c:dLbls>
            <c:dLbl>
              <c:idx val="1"/>
              <c:layout>
                <c:manualLayout>
                  <c:x val="0"/>
                  <c:y val="-0.1174752985830506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5E-448E-9247-4E8FFC7E37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MLPerf对比!$B$3:$C$3</c:f>
              <c:strCache>
                <c:ptCount val="2"/>
                <c:pt idx="0">
                  <c:v>TF + D + Lamb
(BS = 24 * 8)</c:v>
                </c:pt>
                <c:pt idx="1">
                  <c:v>MindSpore + D + THOR
(BS = 12 * 8)</c:v>
                </c:pt>
              </c:strCache>
            </c:strRef>
          </c:cat>
          <c:val>
            <c:numRef>
              <c:f>MLPerf对比!$B$6:$C$6</c:f>
              <c:numCache>
                <c:formatCode>General</c:formatCode>
                <c:ptCount val="2"/>
                <c:pt idx="0">
                  <c:v>4602</c:v>
                </c:pt>
                <c:pt idx="1">
                  <c:v>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5E-448E-9247-4E8FFC7E37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94433104"/>
        <c:axId val="794440176"/>
      </c:barChart>
      <c:catAx>
        <c:axId val="79443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794440176"/>
        <c:crosses val="autoZero"/>
        <c:auto val="1"/>
        <c:lblAlgn val="ctr"/>
        <c:lblOffset val="100"/>
        <c:noMultiLvlLbl val="0"/>
      </c:catAx>
      <c:valAx>
        <c:axId val="794440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79443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 sz="1200"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en-US" sz="1600" dirty="0"/>
              <a:t>Bert-Large</a:t>
            </a:r>
          </a:p>
          <a:p>
            <a:pPr algn="ctr" rtl="0">
              <a:defRPr sz="1600"/>
            </a:pPr>
            <a:r>
              <a:rPr lang="en-US" sz="1600" dirty="0"/>
              <a:t> Wiki</a:t>
            </a:r>
            <a:r>
              <a:rPr lang="zh-CN" sz="1600" dirty="0"/>
              <a:t> </a:t>
            </a:r>
            <a:r>
              <a:rPr lang="en-US" sz="1600" dirty="0"/>
              <a:t>(sentences/s)</a:t>
            </a:r>
            <a:endParaRPr lang="zh-CN" sz="1600" dirty="0"/>
          </a:p>
        </c:rich>
      </c:tx>
      <c:layout>
        <c:manualLayout>
          <c:xMode val="edge"/>
          <c:yMode val="edge"/>
          <c:x val="0.14344156982066758"/>
          <c:y val="3.716405423531933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622869145725169"/>
          <c:y val="0.198306224215753"/>
          <c:w val="0.71888164972303703"/>
          <c:h val="0.68720554345869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A+M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8</c:v>
                </c:pt>
                <c:pt idx="2">
                  <c:v>16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63.1</c:v>
                </c:pt>
                <c:pt idx="1">
                  <c:v>524.79999999999995</c:v>
                </c:pt>
                <c:pt idx="2">
                  <c:v>1044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D4-492A-9505-5367C623AA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T+G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3D3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FD4-492A-9505-5367C623AAD8}"/>
              </c:ext>
            </c:extLst>
          </c:dPt>
          <c:dPt>
            <c:idx val="1"/>
            <c:invertIfNegative val="0"/>
            <c:bubble3D val="0"/>
            <c:spPr>
              <a:solidFill>
                <a:srgbClr val="D3D3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FD4-492A-9505-5367C623AAD8}"/>
              </c:ext>
            </c:extLst>
          </c:dPt>
          <c:dPt>
            <c:idx val="2"/>
            <c:invertIfNegative val="0"/>
            <c:bubble3D val="0"/>
            <c:spPr>
              <a:solidFill>
                <a:srgbClr val="D3D3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FD4-492A-9505-5367C623AAD8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8</c:v>
                </c:pt>
                <c:pt idx="2">
                  <c:v>16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26.9</c:v>
                </c:pt>
                <c:pt idx="1">
                  <c:v>189</c:v>
                </c:pt>
                <c:pt idx="2">
                  <c:v>354.3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FD4-492A-9505-5367C623AA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25080624"/>
        <c:axId val="925088240"/>
      </c:barChart>
      <c:catAx>
        <c:axId val="92508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25088240"/>
        <c:crosses val="autoZero"/>
        <c:auto val="1"/>
        <c:lblAlgn val="ctr"/>
        <c:lblOffset val="100"/>
        <c:noMultiLvlLbl val="0"/>
      </c:catAx>
      <c:valAx>
        <c:axId val="925088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25080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rich>
      </c:tx>
      <c:layout>
        <c:manualLayout>
          <c:xMode val="edge"/>
          <c:yMode val="edge"/>
          <c:x val="0.2327620146272885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A+M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8</c:v>
                </c:pt>
                <c:pt idx="2">
                  <c:v>16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2188</c:v>
                </c:pt>
                <c:pt idx="1">
                  <c:v>17355</c:v>
                </c:pt>
                <c:pt idx="2">
                  <c:v>34000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0C-47A9-9462-39F474CA9D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T+G</c:v>
                </c:pt>
              </c:strCache>
            </c:strRef>
          </c:tx>
          <c:spPr>
            <a:solidFill>
              <a:srgbClr val="D3D3D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8</c:v>
                </c:pt>
                <c:pt idx="2">
                  <c:v>16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1336</c:v>
                </c:pt>
                <c:pt idx="1">
                  <c:v>9519</c:v>
                </c:pt>
                <c:pt idx="2">
                  <c:v>15903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0C-47A9-9462-39F474CA9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25083344"/>
        <c:axId val="925079536"/>
      </c:barChart>
      <c:catAx>
        <c:axId val="92508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25079536"/>
        <c:crosses val="autoZero"/>
        <c:auto val="1"/>
        <c:lblAlgn val="ctr"/>
        <c:lblOffset val="100"/>
        <c:noMultiLvlLbl val="0"/>
      </c:catAx>
      <c:valAx>
        <c:axId val="925079536"/>
        <c:scaling>
          <c:orientation val="minMax"/>
          <c:max val="35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92508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吞吐量1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Bert_large</c:v>
                </c:pt>
                <c:pt idx="1">
                  <c:v>Bert-Base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2453</c:v>
                </c:pt>
                <c:pt idx="1">
                  <c:v>5966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7-467D-9D4F-8B7EF383B9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吞吐量2</c:v>
                </c:pt>
              </c:strCache>
            </c:strRef>
          </c:tx>
          <c:spPr>
            <a:solidFill>
              <a:srgbClr val="B0B0B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Bert_large</c:v>
                </c:pt>
                <c:pt idx="1">
                  <c:v>Bert-Base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967</c:v>
                </c:pt>
                <c:pt idx="1">
                  <c:v>2925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7-467D-9D4F-8B7EF383B9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4435280"/>
        <c:axId val="794446704"/>
      </c:barChart>
      <c:catAx>
        <c:axId val="794435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94446704"/>
        <c:crosses val="autoZero"/>
        <c:auto val="1"/>
        <c:lblAlgn val="ctr"/>
        <c:lblOffset val="100"/>
        <c:noMultiLvlLbl val="0"/>
      </c:catAx>
      <c:valAx>
        <c:axId val="79444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443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922401029672961E-2"/>
          <c:y val="3.3335805082660326E-2"/>
          <c:w val="0.90615519794065413"/>
          <c:h val="0.816653072045368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吞吐量1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9758945821252857E-3"/>
                  <c:y val="0.16666655729722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330-45C1-9499-DA81FAD846EE}"/>
                </c:ext>
              </c:extLst>
            </c:dLbl>
            <c:dLbl>
              <c:idx val="1"/>
              <c:layout>
                <c:manualLayout>
                  <c:x val="4.2623284366638033E-3"/>
                  <c:y val="4.3015607995295295E-2"/>
                </c:manualLayout>
              </c:layout>
              <c:tx>
                <c:rich>
                  <a:bodyPr/>
                  <a:lstStyle/>
                  <a:p>
                    <a:fld id="{2997B2FD-6F2E-422D-8089-E4ADFCF8F29A}" type="VALUE">
                      <a:rPr lang="en-US" altLang="zh-CN">
                        <a:solidFill>
                          <a:schemeClr val="bg1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330-45C1-9499-DA81FAD846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SSD</c:v>
                </c:pt>
                <c:pt idx="1">
                  <c:v>Faster-RCNN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3476</c:v>
                </c:pt>
                <c:pt idx="1">
                  <c:v>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30-45C1-9499-DA81FAD846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吞吐量2</c:v>
                </c:pt>
              </c:strCache>
            </c:strRef>
          </c:tx>
          <c:spPr>
            <a:solidFill>
              <a:srgbClr val="B0B0B0"/>
            </a:solidFill>
            <a:ln>
              <a:solidFill>
                <a:srgbClr val="B0B0B0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SSD</c:v>
                </c:pt>
                <c:pt idx="1">
                  <c:v>Faster-RCNN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641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30-45C1-9499-DA81FAD84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4437456"/>
        <c:axId val="794435824"/>
      </c:barChart>
      <c:catAx>
        <c:axId val="794437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94435824"/>
        <c:crosses val="autoZero"/>
        <c:auto val="1"/>
        <c:lblAlgn val="ctr"/>
        <c:lblOffset val="100"/>
        <c:noMultiLvlLbl val="0"/>
      </c:catAx>
      <c:valAx>
        <c:axId val="7944358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9443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0.19203</cdr:x>
      <cdr:y>0.13372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0" y="0"/>
          <a:ext cx="949270" cy="46115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l">
            <a:lnSpc>
              <a:spcPts val="3440"/>
            </a:lnSpc>
          </a:pPr>
          <a:r>
            <a: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rPr>
            <a:t>耗时 </a:t>
          </a:r>
          <a:r>
            <a: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rPr>
            <a:t>sec</a:t>
          </a:r>
          <a:endParaRPr lang="zh-CN" altLang="en-US" sz="1200" b="1" dirty="0">
            <a:solidFill>
              <a:schemeClr val="tx1">
                <a:lumMod val="65000"/>
                <a:lumOff val="35000"/>
              </a:schemeClr>
            </a:solidFill>
            <a:latin typeface="方正兰亭黑简体" panose="02000000000000000000" pitchFamily="2" charset="-122"/>
            <a:ea typeface="方正兰亭黑简体" panose="02000000000000000000" pitchFamily="2" charset="-122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0.2054</cdr:x>
      <cdr:y>0.75962</cdr:y>
    </cdr:from>
    <cdr:to>
      <cdr:x>0.44611</cdr:x>
      <cdr:y>0.84108</cdr:y>
    </cdr:to>
    <cdr:sp macro="" textlink="">
      <cdr:nvSpPr>
        <cdr:cNvPr id="2" name="文本框 32"/>
        <cdr:cNvSpPr txBox="1"/>
      </cdr:nvSpPr>
      <cdr:spPr>
        <a:xfrm xmlns:a="http://schemas.openxmlformats.org/drawingml/2006/main">
          <a:off x="522769" y="2582947"/>
          <a:ext cx="612633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78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40" algn="l" defTabSz="914478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78" algn="l" defTabSz="914478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718" algn="l" defTabSz="914478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957" algn="l" defTabSz="914478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196" algn="l" defTabSz="914478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435" algn="l" defTabSz="914478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675" algn="l" defTabSz="914478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913" algn="l" defTabSz="914478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2.3X</a:t>
          </a:r>
          <a:endParaRPr lang="zh-CN" altLang="en-US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cdr:txBody>
    </cdr:sp>
  </cdr:relSizeAnchor>
  <cdr:relSizeAnchor xmlns:cdr="http://schemas.openxmlformats.org/drawingml/2006/chartDrawing">
    <cdr:from>
      <cdr:x>0.67731</cdr:x>
      <cdr:y>0.21524</cdr:y>
    </cdr:from>
    <cdr:to>
      <cdr:x>0.9437</cdr:x>
      <cdr:y>0.2967</cdr:y>
    </cdr:to>
    <cdr:sp macro="" textlink="">
      <cdr:nvSpPr>
        <cdr:cNvPr id="3" name="文本框 32"/>
        <cdr:cNvSpPr txBox="1"/>
      </cdr:nvSpPr>
      <cdr:spPr>
        <a:xfrm xmlns:a="http://schemas.openxmlformats.org/drawingml/2006/main">
          <a:off x="1723826" y="731887"/>
          <a:ext cx="677991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3.0X</a:t>
          </a:r>
          <a:endParaRPr lang="zh-CN" altLang="en-US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cdr:txBody>
    </cdr:sp>
  </cdr:relSizeAnchor>
  <cdr:relSizeAnchor xmlns:cdr="http://schemas.openxmlformats.org/drawingml/2006/chartDrawing">
    <cdr:from>
      <cdr:x>0.42846</cdr:x>
      <cdr:y>0.48723</cdr:y>
    </cdr:from>
    <cdr:to>
      <cdr:x>0.65506</cdr:x>
      <cdr:y>0.56869</cdr:y>
    </cdr:to>
    <cdr:sp macro="" textlink="">
      <cdr:nvSpPr>
        <cdr:cNvPr id="4" name="文本框 32"/>
        <cdr:cNvSpPr txBox="1"/>
      </cdr:nvSpPr>
      <cdr:spPr>
        <a:xfrm xmlns:a="http://schemas.openxmlformats.org/drawingml/2006/main">
          <a:off x="1090476" y="1656744"/>
          <a:ext cx="576721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2.8X</a:t>
          </a:r>
          <a:endParaRPr lang="zh-CN" altLang="en-US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  <a:t>12/24/2021</a:t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  <a:t>‹#›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lang="en-US"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40000" indent="-180000" algn="l" defTabSz="1219304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900000" indent="-180000" algn="l" defTabSz="1219304" rtl="0" eaLnBrk="1" fontAlgn="ctr" latinLnBrk="0" hangingPunct="1">
      <a:lnSpc>
        <a:spcPct val="125000"/>
      </a:lnSpc>
      <a:spcAft>
        <a:spcPts val="600"/>
      </a:spcAft>
      <a:buFont typeface="微软雅黑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6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2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2" orient="horz" pos="2704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2432" userDrawn="1">
          <p15:clr>
            <a:srgbClr val="F26B43"/>
          </p15:clr>
        </p15:guide>
        <p15:guide id="7" pos="461" userDrawn="1">
          <p15:clr>
            <a:srgbClr val="F26B43"/>
          </p15:clr>
        </p15:guide>
        <p15:guide id="9" pos="2207" userDrawn="1">
          <p15:clr>
            <a:srgbClr val="F26B43"/>
          </p15:clr>
        </p15:guide>
        <p15:guide id="10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8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</a:t>
            </a:r>
            <a:r>
              <a:rPr lang="en-US" altLang="zh-CN" dirty="0" err="1"/>
              <a:t>MindExpress</a:t>
            </a:r>
            <a:r>
              <a:rPr lang="zh-CN" altLang="en-US" dirty="0"/>
              <a:t>子系统主要是指</a:t>
            </a:r>
            <a:r>
              <a:rPr lang="en-US" altLang="zh-CN" dirty="0"/>
              <a:t>python</a:t>
            </a:r>
            <a:r>
              <a:rPr lang="zh-CN" altLang="en-US" dirty="0"/>
              <a:t>表达层子系统，主要包括</a:t>
            </a:r>
            <a:r>
              <a:rPr lang="en-US" altLang="zh-CN" sz="1100" kern="0" dirty="0">
                <a:solidFill>
                  <a:prstClr val="black"/>
                </a:solidFill>
                <a:latin typeface="+mn-lt"/>
              </a:rPr>
              <a:t>High-Level</a:t>
            </a:r>
            <a:r>
              <a:rPr lang="zh-CN" altLang="en-US" sz="1100" kern="0" baseline="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1100" kern="0" baseline="0" dirty="0">
                <a:solidFill>
                  <a:prstClr val="black"/>
                </a:solidFill>
                <a:latin typeface="+mn-lt"/>
              </a:rPr>
              <a:t>python </a:t>
            </a:r>
            <a:r>
              <a:rPr lang="en-US" altLang="zh-CN" sz="1100" kern="0" baseline="0" dirty="0" err="1">
                <a:solidFill>
                  <a:prstClr val="black"/>
                </a:solidFill>
                <a:latin typeface="+mn-lt"/>
              </a:rPr>
              <a:t>api</a:t>
            </a:r>
            <a:r>
              <a:rPr lang="en-US" altLang="zh-CN" sz="1100" kern="0" baseline="0" dirty="0">
                <a:solidFill>
                  <a:prstClr val="black"/>
                </a:solidFill>
                <a:latin typeface="+mn-lt"/>
              </a:rPr>
              <a:t> </a:t>
            </a:r>
            <a:r>
              <a:rPr lang="zh-CN" altLang="en-US" sz="1100" kern="0" baseline="0" dirty="0">
                <a:solidFill>
                  <a:prstClr val="black"/>
                </a:solidFill>
                <a:latin typeface="+mn-lt"/>
              </a:rPr>
              <a:t>、</a:t>
            </a:r>
            <a:r>
              <a:rPr lang="en-US" altLang="zh-CN" sz="1100" kern="0" dirty="0">
                <a:solidFill>
                  <a:prstClr val="black"/>
                </a:solidFill>
                <a:latin typeface="+mn-lt"/>
              </a:rPr>
              <a:t>Low-Level</a:t>
            </a:r>
            <a:r>
              <a:rPr lang="zh-CN" altLang="en-US" sz="1100" kern="0" baseline="0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zh-CN" sz="1100" kern="0" baseline="0" dirty="0">
                <a:solidFill>
                  <a:prstClr val="black"/>
                </a:solidFill>
                <a:latin typeface="+mn-lt"/>
              </a:rPr>
              <a:t>python </a:t>
            </a:r>
            <a:r>
              <a:rPr lang="en-US" altLang="zh-CN" sz="1100" kern="0" baseline="0" dirty="0" err="1">
                <a:solidFill>
                  <a:prstClr val="black"/>
                </a:solidFill>
                <a:latin typeface="+mn-lt"/>
              </a:rPr>
              <a:t>api</a:t>
            </a:r>
            <a:r>
              <a:rPr lang="zh-CN" altLang="en-US" sz="1100" kern="0" baseline="0" dirty="0">
                <a:solidFill>
                  <a:prstClr val="black"/>
                </a:solidFill>
                <a:latin typeface="Arial"/>
              </a:rPr>
              <a:t>以及执行器</a:t>
            </a:r>
            <a:endParaRPr lang="en-US" altLang="zh-CN" sz="1100" kern="0" baseline="0" dirty="0">
              <a:solidFill>
                <a:prstClr val="black"/>
              </a:solidFill>
              <a:latin typeface="Arial"/>
            </a:endParaRPr>
          </a:p>
          <a:p>
            <a:r>
              <a:rPr lang="en-US" altLang="zh-CN" sz="1100" kern="0" baseline="0" dirty="0">
                <a:solidFill>
                  <a:prstClr val="black"/>
                </a:solidFill>
                <a:latin typeface="+mn-lt"/>
              </a:rPr>
              <a:t>ME</a:t>
            </a:r>
            <a:r>
              <a:rPr lang="zh-CN" altLang="en-US" sz="1100" kern="0" baseline="0" dirty="0">
                <a:solidFill>
                  <a:prstClr val="black"/>
                </a:solidFill>
                <a:latin typeface="Arial"/>
              </a:rPr>
              <a:t>设计目标：</a:t>
            </a:r>
            <a:endParaRPr lang="en-US" altLang="zh-CN" sz="1100" kern="0" baseline="0" dirty="0">
              <a:solidFill>
                <a:prstClr val="black"/>
              </a:solidFill>
              <a:latin typeface="Arial"/>
            </a:endParaRP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两层用户</a:t>
            </a: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API</a:t>
            </a: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设计（包括</a:t>
            </a: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High-Level</a:t>
            </a: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与</a:t>
            </a: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Low-Level</a:t>
            </a: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），支撑用户进行网络构建、整图执行、子图执行以及单算子执行</a:t>
            </a:r>
            <a:endParaRPr lang="en-US" altLang="zh-CN" sz="1100" kern="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sz="1100" kern="0" baseline="0" dirty="0">
                <a:solidFill>
                  <a:prstClr val="black"/>
                </a:solidFill>
                <a:latin typeface="+mn-ea"/>
                <a:ea typeface="方正兰亭黑简体" panose="02000000000000000000" pitchFamily="2" charset="-122"/>
                <a:cs typeface="+mn-cs"/>
              </a:rPr>
              <a:t>向用户提供统一的模型训练、推理和导出等接口，满足端、边、云等不同场景</a:t>
            </a:r>
            <a:endParaRPr lang="en-US" altLang="zh-CN" sz="1100" kern="0" baseline="0" dirty="0">
              <a:solidFill>
                <a:prstClr val="black"/>
              </a:solidFill>
              <a:latin typeface="+mn-ea"/>
              <a:ea typeface="方正兰亭黑简体" panose="02000000000000000000" pitchFamily="2" charset="-122"/>
              <a:cs typeface="+mn-cs"/>
            </a:endParaRP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sz="1100" kern="0" baseline="0" dirty="0">
                <a:solidFill>
                  <a:prstClr val="black"/>
                </a:solidFill>
                <a:latin typeface="+mn-ea"/>
                <a:ea typeface="方正兰亭黑简体" panose="02000000000000000000" pitchFamily="2" charset="-122"/>
                <a:cs typeface="+mn-cs"/>
              </a:rPr>
              <a:t>提供动态图和静态图统一的编码方式，满足用户可以在调测是采用动态图运行，在精度和性能调测采用静态图运行</a:t>
            </a:r>
            <a:endParaRPr lang="en-US" altLang="zh-CN" sz="1100" kern="0" baseline="0" dirty="0">
              <a:solidFill>
                <a:prstClr val="black"/>
              </a:solidFill>
              <a:latin typeface="+mn-ea"/>
              <a:ea typeface="方正兰亭黑简体" panose="02000000000000000000" pitchFamily="2" charset="-122"/>
              <a:cs typeface="+mn-cs"/>
            </a:endParaRP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sz="1100" kern="0" baseline="0" dirty="0">
                <a:solidFill>
                  <a:prstClr val="black"/>
                </a:solidFill>
                <a:latin typeface="+mn-ea"/>
                <a:ea typeface="方正兰亭黑简体" panose="02000000000000000000" pitchFamily="2" charset="-122"/>
                <a:cs typeface="+mn-cs"/>
              </a:rPr>
              <a:t>提供单机和分布式训练统一的编码方式，便于算法开发者专注算法开发，不需要陷入到分布式策略分析中</a:t>
            </a:r>
            <a:endParaRPr lang="en-US" altLang="zh-CN" sz="1100" kern="0" baseline="0" dirty="0">
              <a:solidFill>
                <a:prstClr val="black"/>
              </a:solidFill>
              <a:latin typeface="+mn-ea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dirty="0"/>
              <a:t>主要功能模块：</a:t>
            </a:r>
            <a:endParaRPr lang="en-US" altLang="zh-CN" dirty="0"/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High-Level API</a:t>
            </a: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提供训练推理的管理接口、</a:t>
            </a: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Callback</a:t>
            </a:r>
            <a:r>
              <a:rPr lang="zh-CN" altLang="en-US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、</a:t>
            </a: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量化、混合精度、并行等控制接口，易于用户实现整网流程的控制</a:t>
            </a:r>
            <a:endParaRPr lang="en-US" altLang="zh-CN" sz="1100" kern="0" dirty="0">
              <a:solidFill>
                <a:prstClr val="black"/>
              </a:solidFill>
              <a:latin typeface="Arial"/>
            </a:endParaRP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Low-Level API</a:t>
            </a: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提供</a:t>
            </a: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Tensor</a:t>
            </a:r>
            <a:r>
              <a:rPr lang="zh-CN" altLang="en-US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、</a:t>
            </a: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Cell</a:t>
            </a:r>
            <a:r>
              <a:rPr lang="zh-CN" altLang="en-US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、</a:t>
            </a: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NN-Layers</a:t>
            </a:r>
            <a:r>
              <a:rPr lang="zh-CN" altLang="en-US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、</a:t>
            </a: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优化器、初始化等，易于用户灵活构建网络和控制执行流程，满足个人的特殊场景</a:t>
            </a:r>
            <a:endParaRPr lang="en-US" altLang="zh-CN" sz="1100" kern="0" dirty="0">
              <a:solidFill>
                <a:prstClr val="black"/>
              </a:solidFill>
              <a:latin typeface="Arial"/>
            </a:endParaRP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Executor</a:t>
            </a: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提供计算的执行控制，与</a:t>
            </a:r>
            <a:r>
              <a:rPr lang="en-US" altLang="zh-CN" sz="1100" kern="0" baseline="0" dirty="0" err="1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MindSpore</a:t>
            </a:r>
            <a:r>
              <a:rPr lang="en-US" altLang="zh-CN" sz="1100" kern="0" baseline="0" dirty="0">
                <a:solidFill>
                  <a:prstClr val="black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 backend</a:t>
            </a:r>
            <a:r>
              <a:rPr lang="zh-CN" altLang="en-US" sz="1100" kern="0" dirty="0">
                <a:solidFill>
                  <a:prstClr val="black"/>
                </a:solidFill>
                <a:latin typeface="Arial"/>
              </a:rPr>
              <a:t>交互</a:t>
            </a:r>
            <a:endParaRPr lang="en-US" altLang="zh-CN" sz="1100" kern="0" dirty="0">
              <a:solidFill>
                <a:prstClr val="black"/>
              </a:solidFill>
              <a:latin typeface="Arial"/>
            </a:endParaRP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33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执行顺序：混合精度、类型推导（执行多遍）、</a:t>
            </a:r>
            <a:r>
              <a:rPr lang="en-US" altLang="zh-CN" dirty="0"/>
              <a:t>AD</a:t>
            </a:r>
            <a:r>
              <a:rPr lang="zh-CN" altLang="en-US" dirty="0"/>
              <a:t>与二阶优化、自动并行、图算融合、算子选择、</a:t>
            </a:r>
            <a:r>
              <a:rPr lang="en-US" altLang="zh-CN" dirty="0"/>
              <a:t>layout</a:t>
            </a:r>
            <a:r>
              <a:rPr lang="zh-CN" altLang="en-US" dirty="0"/>
              <a:t>优化、冗余消除</a:t>
            </a:r>
            <a:r>
              <a:rPr lang="en-US" altLang="zh-CN" dirty="0"/>
              <a:t>/</a:t>
            </a:r>
            <a:r>
              <a:rPr lang="zh-CN" altLang="en-US" dirty="0"/>
              <a:t>公共子表达式删除、内存优化</a:t>
            </a:r>
            <a:endParaRPr lang="en-US" altLang="zh-CN" dirty="0"/>
          </a:p>
          <a:p>
            <a:r>
              <a:rPr lang="zh-CN" altLang="en-US" dirty="0"/>
              <a:t>所有优化基于</a:t>
            </a:r>
            <a:r>
              <a:rPr lang="en-US" altLang="zh-CN" dirty="0" err="1"/>
              <a:t>MindIR</a:t>
            </a:r>
            <a:r>
              <a:rPr lang="zh-CN" altLang="en-US" dirty="0"/>
              <a:t>这个中间表示</a:t>
            </a:r>
            <a:endParaRPr lang="en-US" altLang="zh-CN" dirty="0"/>
          </a:p>
          <a:p>
            <a:r>
              <a:rPr lang="en-US" altLang="zh-CN" dirty="0" err="1"/>
              <a:t>MindIR</a:t>
            </a:r>
            <a:r>
              <a:rPr lang="zh-CN" altLang="en-US" dirty="0"/>
              <a:t>：并不是一个</a:t>
            </a:r>
            <a:r>
              <a:rPr lang="en-US" altLang="zh-CN" dirty="0"/>
              <a:t>dataflow</a:t>
            </a:r>
            <a:r>
              <a:rPr lang="zh-CN" altLang="en-US" dirty="0"/>
              <a:t>，是一个函数式的</a:t>
            </a:r>
            <a:r>
              <a:rPr lang="en-US" altLang="zh-CN" dirty="0"/>
              <a:t>IR</a:t>
            </a:r>
            <a:r>
              <a:rPr lang="zh-CN" altLang="en-US" dirty="0"/>
              <a:t>，支持函数调用、嵌套等控制逻辑的表达，很方便实现不同语言语法树到</a:t>
            </a:r>
            <a:r>
              <a:rPr lang="en-US" altLang="zh-CN" dirty="0"/>
              <a:t>ANF</a:t>
            </a:r>
            <a:r>
              <a:rPr lang="zh-CN" altLang="en-US" dirty="0"/>
              <a:t>的转换。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875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MindSpore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 Runtime</a:t>
            </a:r>
            <a:r>
              <a:rPr lang="zh-CN" altLang="en-US" dirty="0"/>
              <a:t>的定位：面向硬件的运行时系统。思路是充分利用</a:t>
            </a:r>
            <a:r>
              <a:rPr lang="en-US" altLang="zh-CN" dirty="0" err="1"/>
              <a:t>jit</a:t>
            </a:r>
            <a:r>
              <a:rPr lang="zh-CN" altLang="en-US" dirty="0"/>
              <a:t>编译的信息，做合理的并行调度，调度系统本身尽可能轻量化</a:t>
            </a:r>
            <a:endParaRPr lang="en-US" altLang="zh-CN" dirty="0"/>
          </a:p>
          <a:p>
            <a:r>
              <a:rPr lang="zh-CN" altLang="en-US" dirty="0"/>
              <a:t>运行时系统的主要考虑点是性能和内存（编译决定复用，此处做引用计数，内存申请释放管理）</a:t>
            </a:r>
            <a:endParaRPr lang="en-US" altLang="zh-CN" dirty="0"/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性能：面向</a:t>
            </a:r>
            <a:r>
              <a:rPr lang="en-US" altLang="zh-CN" dirty="0"/>
              <a:t>D</a:t>
            </a:r>
            <a:r>
              <a:rPr lang="zh-CN" altLang="en-US" dirty="0"/>
              <a:t>主要是减少</a:t>
            </a:r>
            <a:r>
              <a:rPr lang="en-US" altLang="zh-CN" dirty="0"/>
              <a:t>host</a:t>
            </a:r>
            <a:r>
              <a:rPr lang="zh-CN" altLang="en-US" dirty="0"/>
              <a:t>开销。主要是将全图下沉，包括循环、变量、计算等。图执行本身异步化，从而整个执行可以无需</a:t>
            </a:r>
            <a:r>
              <a:rPr lang="en-US" altLang="zh-CN" dirty="0"/>
              <a:t>host</a:t>
            </a:r>
            <a:r>
              <a:rPr lang="zh-CN" altLang="en-US" dirty="0"/>
              <a:t>参与以减少</a:t>
            </a:r>
            <a:r>
              <a:rPr lang="en-US" altLang="zh-CN" dirty="0"/>
              <a:t>host</a:t>
            </a:r>
            <a:r>
              <a:rPr lang="zh-CN" altLang="en-US" dirty="0"/>
              <a:t>开销。同时输入输出数据异步并行拷贝，</a:t>
            </a:r>
            <a:r>
              <a:rPr lang="en-US" altLang="zh-CN" dirty="0"/>
              <a:t>device</a:t>
            </a:r>
            <a:r>
              <a:rPr lang="zh-CN" altLang="en-US" dirty="0"/>
              <a:t>通过队列等待和触发，从而隐藏数据读取、预处理的开销。</a:t>
            </a:r>
            <a:r>
              <a:rPr lang="en-US" altLang="zh-CN" dirty="0"/>
              <a:t>GPU</a:t>
            </a:r>
            <a:r>
              <a:rPr lang="zh-CN" altLang="en-US" dirty="0"/>
              <a:t>上主要通过任务异步下发保证</a:t>
            </a:r>
            <a:endParaRPr lang="en-US" altLang="zh-CN" dirty="0"/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内存：通过静态内存规划、内存池化管理，提升内存复用率，减少运行时内存创建销毁开销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083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err="1"/>
              <a:t>MindData</a:t>
            </a:r>
            <a:r>
              <a:rPr lang="zh-CN" altLang="en-US" b="0" dirty="0"/>
              <a:t>负责高效完成</a:t>
            </a:r>
            <a:r>
              <a:rPr lang="zh-CN" altLang="zh-CN" b="0" dirty="0"/>
              <a:t>训练数据</a:t>
            </a:r>
            <a:r>
              <a:rPr lang="zh-CN" altLang="en-US" b="0" dirty="0"/>
              <a:t>处理</a:t>
            </a:r>
            <a:r>
              <a:rPr lang="en-US" altLang="zh-CN" b="0" dirty="0"/>
              <a:t>pipeline</a:t>
            </a:r>
            <a:r>
              <a:rPr lang="zh-CN" altLang="en-US" b="0" dirty="0"/>
              <a:t>，与计算形成流水，数据及时导入训练。</a:t>
            </a:r>
            <a:endParaRPr lang="en-US" altLang="zh-CN" b="0" dirty="0"/>
          </a:p>
          <a:p>
            <a:pPr>
              <a:lnSpc>
                <a:spcPct val="100000"/>
              </a:lnSpc>
            </a:pPr>
            <a:r>
              <a:rPr lang="zh-CN" altLang="en-US" b="0" dirty="0"/>
              <a:t>一个典型的训练数据处理</a:t>
            </a:r>
            <a:r>
              <a:rPr lang="en-US" altLang="zh-CN" b="0" dirty="0"/>
              <a:t>pipeline</a:t>
            </a:r>
            <a:r>
              <a:rPr lang="zh-CN" altLang="en-US" b="0" dirty="0"/>
              <a:t>包括：数据集的加载、</a:t>
            </a:r>
            <a:r>
              <a:rPr lang="en-US" altLang="zh-CN" b="0" dirty="0"/>
              <a:t>shuffle</a:t>
            </a:r>
            <a:r>
              <a:rPr lang="zh-CN" altLang="en-US" b="0" dirty="0"/>
              <a:t>、</a:t>
            </a:r>
            <a:r>
              <a:rPr lang="en-US" altLang="zh-CN" b="0" dirty="0"/>
              <a:t>map(map</a:t>
            </a:r>
            <a:r>
              <a:rPr lang="zh-CN" altLang="en-US" b="0" dirty="0"/>
              <a:t>主要指数据处理，如</a:t>
            </a:r>
            <a:r>
              <a:rPr lang="en-US" altLang="zh-CN" b="0" dirty="0"/>
              <a:t>CV</a:t>
            </a:r>
            <a:r>
              <a:rPr lang="zh-CN" altLang="en-US" b="0" dirty="0"/>
              <a:t>类的数据增强、</a:t>
            </a:r>
            <a:r>
              <a:rPr lang="en-US" altLang="zh-CN" b="0" dirty="0"/>
              <a:t>NLP</a:t>
            </a:r>
            <a:r>
              <a:rPr lang="zh-CN" altLang="en-US" b="0" dirty="0"/>
              <a:t>类的分词处理等</a:t>
            </a:r>
            <a:r>
              <a:rPr lang="en-US" altLang="zh-CN" b="0" dirty="0"/>
              <a:t>)</a:t>
            </a:r>
            <a:r>
              <a:rPr lang="zh-CN" altLang="en-US" b="0" dirty="0"/>
              <a:t>、</a:t>
            </a:r>
            <a:r>
              <a:rPr lang="en-US" altLang="zh-CN" b="0" dirty="0"/>
              <a:t>batch</a:t>
            </a:r>
            <a:r>
              <a:rPr lang="zh-CN" altLang="en-US" b="0" dirty="0"/>
              <a:t>、</a:t>
            </a:r>
            <a:r>
              <a:rPr lang="en-US" altLang="zh-CN" b="0" dirty="0"/>
              <a:t>repeat(</a:t>
            </a:r>
            <a:r>
              <a:rPr lang="zh-CN" altLang="en-US" b="0" dirty="0"/>
              <a:t>指将数据集重新加载</a:t>
            </a:r>
            <a:r>
              <a:rPr lang="en-US" altLang="zh-CN" b="0" dirty="0"/>
              <a:t>)</a:t>
            </a:r>
            <a:r>
              <a:rPr lang="zh-CN" altLang="en-US" b="0" dirty="0"/>
              <a:t>；</a:t>
            </a:r>
            <a:endParaRPr lang="en-US" altLang="zh-CN" b="0" dirty="0"/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en-US" b="1" dirty="0"/>
              <a:t>关键的功能点：</a:t>
            </a:r>
            <a:endParaRPr lang="en-US" altLang="zh-CN" b="1" dirty="0"/>
          </a:p>
          <a:p>
            <a:pPr lvl="1"/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流水线</a:t>
            </a:r>
            <a:r>
              <a:rPr lang="en-US" altLang="zh-CN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+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并行方式：将整个数据处理</a:t>
            </a:r>
            <a:r>
              <a:rPr lang="en-US" altLang="zh-CN" sz="1100" dirty="0">
                <a:solidFill>
                  <a:srgbClr val="000000"/>
                </a:solidFill>
                <a:latin typeface="+mn-lt"/>
                <a:ea typeface="Nirmala UI" panose="020B0502040204020203" pitchFamily="34" charset="0"/>
                <a:cs typeface="Nirmala UI" panose="020B0502040204020203" pitchFamily="34" charset="0"/>
              </a:rPr>
              <a:t>pipeline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切成多段流水式执行，每段之间通过内部</a:t>
            </a:r>
            <a:r>
              <a:rPr lang="en-US" altLang="zh-CN" sz="1100" dirty="0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buffer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对接；同时每段内部进行多线程并发处理。提高数据处理吞吐量。</a:t>
            </a:r>
            <a:endParaRPr lang="en-US" altLang="zh-CN" sz="1100" dirty="0">
              <a:solidFill>
                <a:srgbClr val="0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提供丰富的数据算子。</a:t>
            </a:r>
            <a:endParaRPr lang="en-US" altLang="zh-CN" sz="1100" dirty="0">
              <a:solidFill>
                <a:srgbClr val="0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lvl="1"/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用户自定义</a:t>
            </a:r>
            <a:r>
              <a:rPr lang="en-US" altLang="zh-CN" sz="1100" dirty="0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python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算子，以及用户灵活定制</a:t>
            </a:r>
            <a:r>
              <a:rPr lang="en-US" altLang="zh-CN" sz="1100" dirty="0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pipeline</a:t>
            </a:r>
            <a:r>
              <a:rPr lang="en-US" altLang="zh-CN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：用户可以通过框架提供的</a:t>
            </a:r>
            <a:r>
              <a:rPr lang="en-US" altLang="zh-CN" sz="1100" dirty="0" err="1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GeneratorDataset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100" dirty="0" err="1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pyfunc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接口自定义</a:t>
            </a:r>
            <a:r>
              <a:rPr lang="en-US" altLang="zh-CN" sz="1100" dirty="0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python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算子；同时可以通过框架提供的</a:t>
            </a:r>
            <a:r>
              <a:rPr lang="en-US" altLang="zh-CN" sz="1100" dirty="0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callback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机制灵活定制数据处理</a:t>
            </a:r>
            <a:r>
              <a:rPr lang="en-US" altLang="zh-CN" sz="1100" dirty="0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pipeline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。</a:t>
            </a:r>
            <a:endParaRPr lang="en-US" altLang="zh-CN" sz="1100" dirty="0">
              <a:solidFill>
                <a:srgbClr val="0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lvl="1"/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异构硬件加速：主要是数据增强处理使用</a:t>
            </a:r>
            <a:r>
              <a:rPr lang="en-US" altLang="zh-CN" sz="1100" dirty="0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Ascend/GPU/CPU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等异构计算资源进行加速。</a:t>
            </a:r>
            <a:endParaRPr lang="en-US" altLang="zh-CN" sz="1100" dirty="0">
              <a:solidFill>
                <a:srgbClr val="0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en-US" altLang="zh-CN" sz="1100" dirty="0" err="1">
                <a:solidFill>
                  <a:srgbClr val="000000"/>
                </a:solidFill>
                <a:latin typeface="+mn-lt"/>
                <a:ea typeface="方正兰亭黑简体" panose="02000000000000000000" pitchFamily="2" charset="-122"/>
              </a:rPr>
              <a:t>MindRecord</a:t>
            </a:r>
            <a:r>
              <a:rPr lang="zh-CN" altLang="en-US" sz="1100" dirty="0">
                <a:solidFill>
                  <a:srgbClr val="00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：自研数据格式，聚合存储减少数据存储量同时提高数据加载性能；自带统计信息和索引，支持数据集快速检索与分析。</a:t>
            </a:r>
            <a:endParaRPr lang="en-US" altLang="zh-CN" sz="1100" dirty="0">
              <a:solidFill>
                <a:srgbClr val="00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en-US" altLang="zh-CN" sz="1200" dirty="0" err="1"/>
              <a:t>MindData</a:t>
            </a:r>
            <a:r>
              <a:rPr lang="zh-CN" altLang="en-US" sz="1200" dirty="0"/>
              <a:t>的架构如图所示：当前提供</a:t>
            </a:r>
            <a:r>
              <a:rPr lang="en-US" altLang="zh-CN" sz="1200" dirty="0"/>
              <a:t>python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c++</a:t>
            </a:r>
            <a:r>
              <a:rPr lang="zh-CN" altLang="en-US" sz="1200" dirty="0"/>
              <a:t>两种</a:t>
            </a:r>
            <a:r>
              <a:rPr lang="en-US" altLang="zh-CN" sz="1200" dirty="0"/>
              <a:t>API</a:t>
            </a:r>
            <a:r>
              <a:rPr lang="zh-CN" altLang="en-US" sz="1200" dirty="0"/>
              <a:t>；统一由一个</a:t>
            </a:r>
            <a:r>
              <a:rPr lang="en-US" altLang="zh-CN" sz="1200" dirty="0" err="1"/>
              <a:t>c++</a:t>
            </a:r>
            <a:r>
              <a:rPr lang="en-US" altLang="zh-CN" sz="1200" dirty="0"/>
              <a:t> core</a:t>
            </a:r>
            <a:r>
              <a:rPr lang="zh-CN" altLang="en-US" sz="1200" dirty="0"/>
              <a:t>后端对接，后端主要完成数据图生成以及数据图执行的功能，同时提供数据集加载、增强、发送等算子。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679075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err="1"/>
              <a:t>MindInsight</a:t>
            </a:r>
            <a:r>
              <a:rPr lang="zh-CN" altLang="en-US" baseline="0" dirty="0"/>
              <a:t>有哪些功能</a:t>
            </a:r>
            <a:endParaRPr lang="en-US" altLang="zh-CN" baseline="0" dirty="0"/>
          </a:p>
          <a:p>
            <a:pPr lvl="1"/>
            <a:r>
              <a:rPr lang="zh-CN" altLang="en-US" baseline="0" dirty="0"/>
              <a:t>类比为</a:t>
            </a:r>
            <a:r>
              <a:rPr lang="en-US" altLang="zh-CN" baseline="0" dirty="0" err="1"/>
              <a:t>Tensorboard</a:t>
            </a:r>
            <a:endParaRPr lang="en-US" altLang="zh-CN" baseline="0" dirty="0"/>
          </a:p>
          <a:p>
            <a:r>
              <a:rPr lang="en-US" altLang="zh-CN" baseline="0" dirty="0" err="1"/>
              <a:t>MindInsight</a:t>
            </a:r>
            <a:r>
              <a:rPr lang="zh-CN" altLang="en-US" baseline="0" dirty="0"/>
              <a:t>的架构原理</a:t>
            </a:r>
            <a:endParaRPr lang="en-US" altLang="zh-CN" baseline="0" dirty="0"/>
          </a:p>
          <a:p>
            <a:pPr lvl="1"/>
            <a:r>
              <a:rPr lang="en-US" altLang="zh-CN" baseline="0" dirty="0"/>
              <a:t>API</a:t>
            </a:r>
            <a:r>
              <a:rPr lang="zh-CN" altLang="en-US" baseline="0" dirty="0"/>
              <a:t>收集信息</a:t>
            </a:r>
            <a:endParaRPr lang="en-US" altLang="zh-CN" baseline="0" dirty="0"/>
          </a:p>
          <a:p>
            <a:pPr lvl="1"/>
            <a:r>
              <a:rPr lang="en-US" altLang="zh-CN" baseline="0" dirty="0"/>
              <a:t>summary</a:t>
            </a:r>
            <a:r>
              <a:rPr lang="zh-CN" altLang="en-US" baseline="0" dirty="0"/>
              <a:t>文件</a:t>
            </a:r>
            <a:endParaRPr lang="en-US" altLang="zh-CN" baseline="0" dirty="0"/>
          </a:p>
          <a:p>
            <a:pPr lvl="1"/>
            <a:r>
              <a:rPr lang="en-US" altLang="zh-CN" baseline="0" dirty="0" err="1"/>
              <a:t>MindInsight</a:t>
            </a:r>
            <a:r>
              <a:rPr lang="zh-CN" altLang="en-US" baseline="0" dirty="0"/>
              <a:t>打开</a:t>
            </a:r>
            <a:r>
              <a:rPr lang="en-US" altLang="zh-CN" baseline="0" dirty="0"/>
              <a:t>summary</a:t>
            </a:r>
            <a:r>
              <a:rPr lang="zh-CN" altLang="en-US" baseline="0" dirty="0"/>
              <a:t>文件进行展示</a:t>
            </a:r>
            <a:endParaRPr lang="en-US" altLang="zh-CN" baseline="0" dirty="0"/>
          </a:p>
          <a:p>
            <a:r>
              <a:rPr lang="zh-CN" altLang="en-US" baseline="0" dirty="0"/>
              <a:t>高端功能</a:t>
            </a:r>
            <a:endParaRPr lang="en-US" altLang="zh-CN" baseline="0" dirty="0"/>
          </a:p>
          <a:p>
            <a:pPr lvl="1"/>
            <a:r>
              <a:rPr lang="zh-CN" altLang="en-US" baseline="0" dirty="0"/>
              <a:t>性能：从迭代轨迹入手</a:t>
            </a:r>
            <a:endParaRPr lang="en-US" altLang="zh-CN" baseline="0" dirty="0"/>
          </a:p>
          <a:p>
            <a:pPr lvl="1"/>
            <a:r>
              <a:rPr lang="zh-CN" altLang="en-US" baseline="0" dirty="0"/>
              <a:t>精度：模型溯源和</a:t>
            </a:r>
            <a:r>
              <a:rPr lang="en-US" altLang="zh-CN" baseline="0" dirty="0"/>
              <a:t>debugger</a:t>
            </a:r>
          </a:p>
          <a:p>
            <a:pPr lvl="1"/>
            <a:r>
              <a:rPr lang="en-US" altLang="zh-CN" baseline="0" dirty="0"/>
              <a:t>Debugger</a:t>
            </a:r>
            <a:r>
              <a:rPr lang="zh-CN" altLang="en-US" baseline="0" dirty="0"/>
              <a:t>待发布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877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06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324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8877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17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463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100" dirty="0">
                <a:solidFill>
                  <a:srgbClr val="1D1D1A"/>
                </a:solidFill>
                <a:latin typeface="+mn-ea"/>
                <a:ea typeface="+mn-ea"/>
                <a:cs typeface="Huawei Sans" panose="020C0503030203020204" pitchFamily="34" charset="0"/>
              </a:rPr>
              <a:t>数据集：</a:t>
            </a:r>
            <a:r>
              <a:rPr lang="en-US" altLang="zh-CN" sz="1100" dirty="0" err="1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MLPerf</a:t>
            </a:r>
            <a:r>
              <a:rPr lang="en-US" altLang="zh-CN" sz="1100" dirty="0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 V0.7 </a:t>
            </a:r>
            <a:r>
              <a:rPr lang="en-US" altLang="zh-CN" sz="1100" dirty="0" err="1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DataSet</a:t>
            </a:r>
            <a:endParaRPr lang="en-US" altLang="zh-CN" sz="1100" dirty="0">
              <a:solidFill>
                <a:srgbClr val="1D1D1A"/>
              </a:solidFill>
              <a:latin typeface="Huawei Sans" panose="020C0503030203020204" pitchFamily="34" charset="0"/>
              <a:ea typeface="微软雅黑" panose="020B0503020204020204" pitchFamily="34" charset="-122"/>
              <a:cs typeface="Huawei Sans" panose="020C05030302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100" dirty="0">
                <a:solidFill>
                  <a:srgbClr val="1D1D1A"/>
                </a:solidFill>
                <a:latin typeface="+mn-ea"/>
                <a:ea typeface="+mn-ea"/>
                <a:cs typeface="Huawei Sans" panose="020C0503030203020204" pitchFamily="34" charset="0"/>
              </a:rPr>
              <a:t>网络：</a:t>
            </a:r>
            <a:r>
              <a:rPr lang="en-US" altLang="zh-CN" sz="1100" dirty="0" err="1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BERT_Large</a:t>
            </a:r>
            <a:endParaRPr lang="en-US" altLang="zh-CN" sz="1100" dirty="0">
              <a:solidFill>
                <a:srgbClr val="1D1D1A"/>
              </a:solidFill>
              <a:latin typeface="Huawei Sans" panose="020C0503030203020204" pitchFamily="34" charset="0"/>
              <a:ea typeface="微软雅黑" panose="020B0503020204020204" pitchFamily="34" charset="-122"/>
              <a:cs typeface="Huawei Sans" panose="020C0503030203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76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幻灯片图像占位符 16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18" name="备注占位符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77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100" dirty="0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数据集：</a:t>
            </a:r>
            <a:r>
              <a:rPr lang="en-US" altLang="zh-CN" sz="1100" dirty="0" err="1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MLPerf</a:t>
            </a:r>
            <a:r>
              <a:rPr lang="en-US" altLang="zh-CN" sz="1100" dirty="0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 V0.7 </a:t>
            </a:r>
            <a:r>
              <a:rPr lang="en-US" altLang="zh-CN" sz="1100" dirty="0" err="1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DataSet</a:t>
            </a:r>
            <a:endParaRPr lang="en-US" altLang="zh-CN" sz="1100" dirty="0">
              <a:solidFill>
                <a:srgbClr val="1D1D1A"/>
              </a:solidFill>
              <a:latin typeface="Huawei Sans" panose="020C0503030203020204" pitchFamily="34" charset="0"/>
              <a:ea typeface="微软雅黑" panose="020B0503020204020204" pitchFamily="34" charset="-122"/>
              <a:cs typeface="Huawei Sans" panose="020C05030302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100" dirty="0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网络：</a:t>
            </a:r>
            <a:r>
              <a:rPr lang="en-US" altLang="zh-CN" sz="1100" dirty="0" err="1">
                <a:solidFill>
                  <a:srgbClr val="1D1D1A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Huawei Sans" panose="020C0503030203020204" pitchFamily="34" charset="0"/>
              </a:rPr>
              <a:t>BERT_Large</a:t>
            </a:r>
            <a:endParaRPr lang="en-US" altLang="zh-CN" sz="1100" dirty="0">
              <a:solidFill>
                <a:srgbClr val="1D1D1A"/>
              </a:solidFill>
              <a:latin typeface="Huawei Sans" panose="020C0503030203020204" pitchFamily="34" charset="0"/>
              <a:ea typeface="微软雅黑" panose="020B0503020204020204" pitchFamily="34" charset="-122"/>
              <a:cs typeface="Huawei Sans" panose="020C0503030203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446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550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9775B6F-3F39-4382-BCBA-7661A099A987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21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570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ResNet50</a:t>
            </a:r>
            <a:r>
              <a:rPr lang="zh-CN" altLang="en-US" sz="11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100" b="1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BatchSize</a:t>
            </a:r>
            <a:endParaRPr lang="en-US" altLang="zh-CN" sz="11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A:256/256/256</a:t>
            </a:r>
            <a:r>
              <a:rPr lang="zh-CN" altLang="en-US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G:256/512/512                  </a:t>
            </a:r>
          </a:p>
          <a:p>
            <a:r>
              <a:rPr lang="en-US" altLang="zh-CN" sz="1100" dirty="0" err="1"/>
              <a:t>Bert-Large:</a:t>
            </a:r>
            <a:r>
              <a:rPr lang="en-US" altLang="zh-CN" sz="1100" b="1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BatchSize</a:t>
            </a:r>
            <a:r>
              <a:rPr lang="zh-CN" altLang="en-US" sz="11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</a:p>
          <a:p>
            <a:pPr lvl="1"/>
            <a:r>
              <a:rPr lang="en-US" altLang="zh-CN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 24/24/24</a:t>
            </a:r>
            <a:r>
              <a:rPr lang="zh-CN" altLang="en-US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11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G: 8/8/8</a:t>
            </a:r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en-US" dirty="0"/>
              <a:t>每次迭代</a:t>
            </a:r>
            <a:r>
              <a:rPr lang="en-US" altLang="zh-CN" dirty="0"/>
              <a:t>256</a:t>
            </a:r>
            <a:r>
              <a:rPr lang="zh-CN" altLang="en-US" dirty="0"/>
              <a:t>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573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23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9480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0DE097A-7F31-5040-A3DB-4578E175CCE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24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736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0DE097A-7F31-5040-A3DB-4578E175CCE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25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5228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三大工具包已经开源至</a:t>
            </a:r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mindspore</a:t>
            </a:r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下属的</a:t>
            </a:r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mindinsight</a:t>
            </a:r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仓库内。</a:t>
            </a:r>
          </a:p>
          <a:p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【技术生态迁移工具包】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MindWizard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(</a:t>
            </a:r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通过配置生成可执行的模型训练代码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)</a:t>
            </a:r>
            <a:r>
              <a:rPr lang="zh-CN" altLang="en-US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，实现</a:t>
            </a:r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PyTorch</a:t>
            </a:r>
            <a:r>
              <a:rPr lang="zh-CN" altLang="en-US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模型脚本代码自动转换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90%+</a:t>
            </a:r>
            <a:r>
              <a:rPr lang="zh-CN" altLang="en-US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，基于最佳代码模板的向导式自动代码生成</a:t>
            </a:r>
            <a:endParaRPr lang="en-US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lvl="1"/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MindConverter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(</a:t>
            </a:r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支持</a:t>
            </a:r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tensorflow</a:t>
            </a:r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和</a:t>
            </a:r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PyTorch</a:t>
            </a:r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模型脚本一键迁移至</a:t>
            </a:r>
            <a:r>
              <a:rPr lang="en-US" altLang="zh-CN" sz="110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mindspore</a:t>
            </a:r>
            <a:endParaRPr lang="zh-CN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marL="0" indent="0">
              <a:buNone/>
            </a:pP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	</a:t>
            </a:r>
            <a:endParaRPr lang="en-US" altLang="zh-CN" sz="1100" b="0" kern="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7610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spcBef>
                <a:spcPts val="200"/>
              </a:spcBef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挑战：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传统方法迭代计算，计算依赖度高，并行度有限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方程条件变化时需重新计算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40000"/>
              </a:lnSpc>
              <a:spcBef>
                <a:spcPts val="200"/>
              </a:spcBef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机遇：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方法具有天然并行推理能力，可快速获得结果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能够学习历史数据，方程条件变化时无需重新计算或少量计算即可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4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</a:rPr>
              <a:t>通过对稀薄空气环境的仿真模拟，可以对飞行器进行优化设计。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24F277A-14D1-4AFB-BEFA-4B10DD2A000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27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91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spcBef>
                <a:spcPts val="200"/>
              </a:spcBef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挑战：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传统方法迭代计算，计算依赖度高，并行度有限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方程条件变化时需重新计算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40000"/>
              </a:lnSpc>
              <a:spcBef>
                <a:spcPts val="200"/>
              </a:spcBef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机遇：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AI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方法具有天然并行推理能力，可快速获得结果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</a:rPr>
              <a:t>能够学习历史数据，方程条件变化时无需重新计算或少量计算即可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4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</a:rPr>
              <a:t>通过对稀薄空气环境的仿真模拟，可以对飞行器进行优化设计。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24F277A-14D1-4AFB-BEFA-4B10DD2A000A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pPr/>
              <a:t>28</a:t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174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48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696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en-US" dirty="0"/>
              <a:t>答案：</a:t>
            </a:r>
            <a:r>
              <a:rPr lang="en-US" altLang="zh-CN" dirty="0"/>
              <a:t>ABCD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206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360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1909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71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666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27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393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1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81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44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架构商业目标：</a:t>
            </a:r>
            <a:endParaRPr lang="en-US" altLang="zh-CN" dirty="0"/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提供公司级</a:t>
            </a:r>
            <a:r>
              <a:rPr lang="en-US" altLang="zh-CN" dirty="0"/>
              <a:t>AI</a:t>
            </a:r>
            <a:r>
              <a:rPr lang="zh-CN" altLang="en-US" dirty="0"/>
              <a:t>平台，支持公司内部各种</a:t>
            </a:r>
            <a:r>
              <a:rPr lang="en-US" altLang="zh-CN" dirty="0"/>
              <a:t>AI</a:t>
            </a:r>
            <a:r>
              <a:rPr lang="zh-CN" altLang="en-US" dirty="0"/>
              <a:t>网络、程序的执行。包括端侧、单机、集群、云等。包括云服务（推理、训练）、推理业务、内部网络训练使用、技术创新等场景。包括</a:t>
            </a:r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Ascend</a:t>
            </a:r>
            <a:r>
              <a:rPr lang="zh-CN" altLang="en-US" dirty="0"/>
              <a:t>等多种硬件设备。</a:t>
            </a:r>
          </a:p>
          <a:p>
            <a:pPr lvl="1"/>
            <a:r>
              <a:rPr lang="zh-CN" altLang="en-US" dirty="0"/>
              <a:t>打造业界开源社区。在国内构建最大的</a:t>
            </a:r>
            <a:r>
              <a:rPr lang="en-US" altLang="zh-CN" dirty="0"/>
              <a:t>AI</a:t>
            </a:r>
            <a:r>
              <a:rPr lang="zh-CN" altLang="en-US" dirty="0"/>
              <a:t>开源社区和影响力，构筑国内用户生态群。在国际上能三分天下有其一。</a:t>
            </a:r>
          </a:p>
          <a:p>
            <a:r>
              <a:rPr lang="zh-CN" altLang="en-US" dirty="0"/>
              <a:t>架构实施策略：</a:t>
            </a:r>
            <a:endParaRPr lang="en-US" altLang="zh-CN" dirty="0"/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全栈打部件：通过“模型</a:t>
            </a:r>
            <a:r>
              <a:rPr lang="en-US" altLang="zh-CN" dirty="0"/>
              <a:t>+</a:t>
            </a:r>
            <a:r>
              <a:rPr lang="zh-CN" altLang="en-US" dirty="0"/>
              <a:t>框架</a:t>
            </a:r>
            <a:r>
              <a:rPr lang="en-US" altLang="zh-CN" dirty="0"/>
              <a:t>+</a:t>
            </a:r>
            <a:r>
              <a:rPr lang="zh-CN" altLang="en-US" dirty="0"/>
              <a:t>芯片”协同优化，实现行业模型性能最佳，集成式交付简化开发部署复杂性，提升开发效率</a:t>
            </a: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集群打多卡：充分发挥集群优势，以“多”胜“强”，打造算力业界第一的分布式训练集群</a:t>
            </a: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全场景打云：充分发挥我司全场景业务优势，端、边、云协同，实现一致的开发体验，灵活部署、安全可信</a:t>
            </a: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异构跨平台：支持</a:t>
            </a:r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Ascend</a:t>
            </a:r>
            <a:r>
              <a:rPr lang="zh-CN" altLang="en-US" dirty="0"/>
              <a:t>等多种硬件平台使能。丰富</a:t>
            </a:r>
            <a:r>
              <a:rPr lang="en-US" altLang="zh-CN" dirty="0"/>
              <a:t>AI</a:t>
            </a:r>
            <a:r>
              <a:rPr lang="zh-CN" altLang="en-US" dirty="0"/>
              <a:t>平台适用面，支持客户环境利旧与使能新硬件</a:t>
            </a:r>
            <a:endParaRPr lang="en-US" altLang="zh-CN" dirty="0"/>
          </a:p>
          <a:p>
            <a:r>
              <a:rPr lang="en-US" altLang="zh-CN" b="0" i="0" kern="1200" baseline="0" dirty="0" err="1">
                <a:solidFill>
                  <a:schemeClr val="tx1"/>
                </a:solidFill>
                <a:effectLst/>
              </a:rPr>
              <a:t>MindSPore</a:t>
            </a:r>
            <a:r>
              <a:rPr lang="en-US" altLang="zh-CN" b="0" i="0" kern="1200" baseline="0" dirty="0">
                <a:solidFill>
                  <a:schemeClr val="tx1"/>
                </a:solidFill>
                <a:effectLst/>
              </a:rPr>
              <a:t> Extend</a:t>
            </a:r>
            <a:r>
              <a:rPr lang="zh-CN" altLang="en-US" b="0" i="0" kern="1200" baseline="0" dirty="0">
                <a:solidFill>
                  <a:schemeClr val="tx1"/>
                </a:solidFill>
                <a:effectLst/>
              </a:rPr>
              <a:t>：基于</a:t>
            </a:r>
            <a:r>
              <a:rPr lang="en-US" altLang="zh-CN" b="0" i="0" kern="1200" baseline="0" dirty="0" err="1">
                <a:solidFill>
                  <a:schemeClr val="tx1"/>
                </a:solidFill>
                <a:effectLst/>
              </a:rPr>
              <a:t>MindSpore</a:t>
            </a:r>
            <a:r>
              <a:rPr lang="zh-CN" altLang="en-US" b="0" i="0" kern="1200" baseline="0" dirty="0">
                <a:solidFill>
                  <a:schemeClr val="tx1"/>
                </a:solidFill>
                <a:effectLst/>
              </a:rPr>
              <a:t>的领域库框架，即构建出很多领域特定的库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9775B6F-3F39-4382-BCBA-7661A099A987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宋体" panose="02010600030101010101" pitchFamily="2" charset="-122"/>
              </a:rPr>
              <a:pPr/>
              <a:t>7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7334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架构商业目标：</a:t>
            </a:r>
            <a:endParaRPr lang="en-US" altLang="zh-CN" dirty="0"/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提供公司级</a:t>
            </a:r>
            <a:r>
              <a:rPr lang="en-US" altLang="zh-CN" dirty="0"/>
              <a:t>AI</a:t>
            </a:r>
            <a:r>
              <a:rPr lang="zh-CN" altLang="en-US" dirty="0"/>
              <a:t>平台，支持公司内部各种</a:t>
            </a:r>
            <a:r>
              <a:rPr lang="en-US" altLang="zh-CN" dirty="0"/>
              <a:t>AI</a:t>
            </a:r>
            <a:r>
              <a:rPr lang="zh-CN" altLang="en-US" dirty="0"/>
              <a:t>网络、程序的执行。包括端侧、单机、集群、云等。包括云服务（推理、训练）、推理业务、内部网络训练使用、技术创新等场景。包括</a:t>
            </a:r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Ascend</a:t>
            </a:r>
            <a:r>
              <a:rPr lang="zh-CN" altLang="en-US" dirty="0"/>
              <a:t>等多种硬件设备。</a:t>
            </a:r>
          </a:p>
          <a:p>
            <a:pPr lvl="1"/>
            <a:r>
              <a:rPr lang="zh-CN" altLang="en-US" dirty="0"/>
              <a:t>打造业界开源社区。在国内构建最大的</a:t>
            </a:r>
            <a:r>
              <a:rPr lang="en-US" altLang="zh-CN" dirty="0"/>
              <a:t>AI</a:t>
            </a:r>
            <a:r>
              <a:rPr lang="zh-CN" altLang="en-US" dirty="0"/>
              <a:t>开源社区和影响力，构筑国内用户生态群。在国际上能三分天下有其一。</a:t>
            </a:r>
          </a:p>
          <a:p>
            <a:r>
              <a:rPr lang="zh-CN" altLang="en-US" dirty="0"/>
              <a:t>架构实施策略：</a:t>
            </a:r>
            <a:endParaRPr lang="en-US" altLang="zh-CN" dirty="0"/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全栈打部件：通过“模型</a:t>
            </a:r>
            <a:r>
              <a:rPr lang="en-US" altLang="zh-CN" dirty="0"/>
              <a:t>+</a:t>
            </a:r>
            <a:r>
              <a:rPr lang="zh-CN" altLang="en-US" dirty="0"/>
              <a:t>框架</a:t>
            </a:r>
            <a:r>
              <a:rPr lang="en-US" altLang="zh-CN" dirty="0"/>
              <a:t>+</a:t>
            </a:r>
            <a:r>
              <a:rPr lang="zh-CN" altLang="en-US" dirty="0"/>
              <a:t>芯片”协同优化，实现行业模型性能最佳，集成式交付简化开发部署复杂性，提升开发效率</a:t>
            </a: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集群打多卡：充分发挥集群优势，以“多”胜“强”，打造算力业界第一的分布式训练集群</a:t>
            </a: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全场景打云：充分发挥我司全场景业务优势，端、边、云协同，实现一致的开发体验，灵活部署、安全可信</a:t>
            </a: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lang="zh-CN" altLang="en-US" dirty="0"/>
              <a:t>异构跨平台：支持</a:t>
            </a:r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Ascend</a:t>
            </a:r>
            <a:r>
              <a:rPr lang="zh-CN" altLang="en-US" dirty="0"/>
              <a:t>等多种硬件平台使能。丰富</a:t>
            </a:r>
            <a:r>
              <a:rPr lang="en-US" altLang="zh-CN" dirty="0"/>
              <a:t>AI</a:t>
            </a:r>
            <a:r>
              <a:rPr lang="zh-CN" altLang="en-US" dirty="0"/>
              <a:t>平台适用面，支持客户环境利旧与使能新硬件</a:t>
            </a:r>
            <a:endParaRPr lang="en-US" altLang="zh-CN" dirty="0"/>
          </a:p>
          <a:p>
            <a:r>
              <a:rPr lang="en-US" altLang="zh-CN" b="0" i="0" kern="1200" baseline="0" dirty="0" err="1">
                <a:solidFill>
                  <a:schemeClr val="tx1"/>
                </a:solidFill>
                <a:effectLst/>
              </a:rPr>
              <a:t>MindSPore</a:t>
            </a:r>
            <a:r>
              <a:rPr lang="en-US" altLang="zh-CN" b="0" i="0" kern="1200" baseline="0" dirty="0">
                <a:solidFill>
                  <a:schemeClr val="tx1"/>
                </a:solidFill>
                <a:effectLst/>
              </a:rPr>
              <a:t> Extend</a:t>
            </a:r>
            <a:r>
              <a:rPr lang="zh-CN" altLang="en-US" b="0" i="0" kern="1200" baseline="0" dirty="0">
                <a:solidFill>
                  <a:schemeClr val="tx1"/>
                </a:solidFill>
                <a:effectLst/>
              </a:rPr>
              <a:t>：基于</a:t>
            </a:r>
            <a:r>
              <a:rPr lang="en-US" altLang="zh-CN" b="0" i="0" kern="1200" baseline="0" dirty="0" err="1">
                <a:solidFill>
                  <a:schemeClr val="tx1"/>
                </a:solidFill>
                <a:effectLst/>
              </a:rPr>
              <a:t>MindSpore</a:t>
            </a:r>
            <a:r>
              <a:rPr lang="zh-CN" altLang="en-US" b="0" i="0" kern="1200" baseline="0" dirty="0">
                <a:solidFill>
                  <a:schemeClr val="tx1"/>
                </a:solidFill>
                <a:effectLst/>
              </a:rPr>
              <a:t>的领域库框架，即构建出很多领域特定的库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9775B6F-3F39-4382-BCBA-7661A099A987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宋体" panose="02010600030101010101" pitchFamily="2" charset="-122"/>
              </a:rPr>
              <a:pPr/>
              <a:t>8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7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4034">
              <a:lnSpc>
                <a:spcPts val="3439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fontAlgn="base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1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更多信息</a:t>
            </a:r>
          </a:p>
        </p:txBody>
      </p:sp>
    </p:spTree>
    <p:extLst>
      <p:ext uri="{BB962C8B-B14F-4D97-AF65-F5344CB8AC3E}">
        <p14:creationId xmlns:p14="http://schemas.microsoft.com/office/powerpoint/2010/main" val="105166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学习推荐</a:t>
            </a:r>
          </a:p>
        </p:txBody>
      </p:sp>
    </p:spTree>
    <p:extLst>
      <p:ext uri="{BB962C8B-B14F-4D97-AF65-F5344CB8AC3E}">
        <p14:creationId xmlns:p14="http://schemas.microsoft.com/office/powerpoint/2010/main" val="4259767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3" y="447468"/>
            <a:ext cx="1129347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2512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2" y="447468"/>
            <a:ext cx="1129347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1484312"/>
            <a:ext cx="1129347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649862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3" y="447468"/>
            <a:ext cx="1129347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1047750"/>
            <a:ext cx="11293475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1288804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3" y="447468"/>
            <a:ext cx="1129347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5192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2438" y="447468"/>
            <a:ext cx="11296649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9998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697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43921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28299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/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/>
        </p:nvGraphicFramePr>
        <p:xfrm>
          <a:off x="1007140" y="2920836"/>
          <a:ext cx="10177327" cy="254952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lang="zh-CN" altLang="en-US" sz="1599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algn="l" defTabSz="1001223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i="0" baseline="0" dirty="0">
                <a:solidFill>
                  <a:schemeClr val="bg2">
                    <a:lumMod val="50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499907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499907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lang="zh-CN" altLang="en-US" sz="1599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499907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499907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 fontAlgn="base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800252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6"/>
            <a:ext cx="1074064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2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727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105" y="161890"/>
            <a:ext cx="11161062" cy="800100"/>
          </a:xfrm>
          <a:prstGeom prst="rect">
            <a:avLst/>
          </a:prstGeom>
        </p:spPr>
        <p:txBody>
          <a:bodyPr anchor="ctr"/>
          <a:lstStyle>
            <a:lvl1pPr>
              <a:defRPr sz="2799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2241349" y="84098"/>
            <a:ext cx="239023" cy="1927858"/>
            <a:chOff x="12246130" y="1518075"/>
            <a:chExt cx="239116" cy="3627664"/>
          </a:xfrm>
        </p:grpSpPr>
        <p:sp>
          <p:nvSpPr>
            <p:cNvPr id="5" name="矩形 9"/>
            <p:cNvSpPr/>
            <p:nvPr userDrawn="1"/>
          </p:nvSpPr>
          <p:spPr>
            <a:xfrm>
              <a:off x="12246130" y="3376754"/>
              <a:ext cx="239116" cy="83964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6" name="矩形 10"/>
            <p:cNvSpPr/>
            <p:nvPr userDrawn="1"/>
          </p:nvSpPr>
          <p:spPr>
            <a:xfrm>
              <a:off x="12246130" y="2447415"/>
              <a:ext cx="239116" cy="839646"/>
            </a:xfrm>
            <a:prstGeom prst="rect">
              <a:avLst/>
            </a:prstGeom>
            <a:solidFill>
              <a:srgbClr val="7CB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7" name="矩形 11"/>
            <p:cNvSpPr/>
            <p:nvPr userDrawn="1"/>
          </p:nvSpPr>
          <p:spPr>
            <a:xfrm>
              <a:off x="12246130" y="1518075"/>
              <a:ext cx="239116" cy="83964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2246130" y="4306093"/>
              <a:ext cx="239116" cy="839646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80875" y="2625396"/>
            <a:ext cx="1961790" cy="4233515"/>
            <a:chOff x="5343885" y="-48857"/>
            <a:chExt cx="3263586" cy="7037279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2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565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3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6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7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9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565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20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21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22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23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24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25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26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27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29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1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6"/>
            <a:ext cx="1074064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70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33916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105" y="161890"/>
            <a:ext cx="11161062" cy="800100"/>
          </a:xfrm>
          <a:prstGeom prst="rect">
            <a:avLst/>
          </a:prstGeom>
        </p:spPr>
        <p:txBody>
          <a:bodyPr anchor="ctr"/>
          <a:lstStyle>
            <a:lvl1pPr>
              <a:defRPr sz="2799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2241349" y="84098"/>
            <a:ext cx="239023" cy="1927858"/>
            <a:chOff x="12246130" y="1518075"/>
            <a:chExt cx="239116" cy="3627664"/>
          </a:xfrm>
        </p:grpSpPr>
        <p:sp>
          <p:nvSpPr>
            <p:cNvPr id="5" name="矩形 9"/>
            <p:cNvSpPr/>
            <p:nvPr userDrawn="1"/>
          </p:nvSpPr>
          <p:spPr>
            <a:xfrm>
              <a:off x="12246130" y="3376754"/>
              <a:ext cx="239116" cy="83964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6" name="矩形 10"/>
            <p:cNvSpPr/>
            <p:nvPr userDrawn="1"/>
          </p:nvSpPr>
          <p:spPr>
            <a:xfrm>
              <a:off x="12246130" y="2447415"/>
              <a:ext cx="239116" cy="839646"/>
            </a:xfrm>
            <a:prstGeom prst="rect">
              <a:avLst/>
            </a:prstGeom>
            <a:solidFill>
              <a:srgbClr val="7CB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7" name="矩形 11"/>
            <p:cNvSpPr/>
            <p:nvPr userDrawn="1"/>
          </p:nvSpPr>
          <p:spPr>
            <a:xfrm>
              <a:off x="12246130" y="1518075"/>
              <a:ext cx="239116" cy="83964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2246130" y="4306093"/>
              <a:ext cx="239116" cy="839646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80875" y="2625396"/>
            <a:ext cx="1961790" cy="4233515"/>
            <a:chOff x="5343885" y="-48857"/>
            <a:chExt cx="3263586" cy="7037279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2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565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3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6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7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9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565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20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21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22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23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24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25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26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27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29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63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6"/>
            <a:ext cx="1074064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15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2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6"/>
            <a:ext cx="1074064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89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3660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val="4191700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105" y="161890"/>
            <a:ext cx="11161062" cy="800100"/>
          </a:xfrm>
          <a:prstGeom prst="rect">
            <a:avLst/>
          </a:prstGeom>
        </p:spPr>
        <p:txBody>
          <a:bodyPr anchor="ctr"/>
          <a:lstStyle>
            <a:lvl1pPr>
              <a:defRPr sz="2799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2241349" y="84098"/>
            <a:ext cx="239023" cy="1927858"/>
            <a:chOff x="12246130" y="1518075"/>
            <a:chExt cx="239116" cy="3627664"/>
          </a:xfrm>
        </p:grpSpPr>
        <p:sp>
          <p:nvSpPr>
            <p:cNvPr id="5" name="矩形 9"/>
            <p:cNvSpPr/>
            <p:nvPr userDrawn="1"/>
          </p:nvSpPr>
          <p:spPr>
            <a:xfrm>
              <a:off x="12246130" y="3376754"/>
              <a:ext cx="239116" cy="83964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6" name="矩形 10"/>
            <p:cNvSpPr/>
            <p:nvPr userDrawn="1"/>
          </p:nvSpPr>
          <p:spPr>
            <a:xfrm>
              <a:off x="12246130" y="2447415"/>
              <a:ext cx="239116" cy="839646"/>
            </a:xfrm>
            <a:prstGeom prst="rect">
              <a:avLst/>
            </a:prstGeom>
            <a:solidFill>
              <a:srgbClr val="7CB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7" name="矩形 11"/>
            <p:cNvSpPr/>
            <p:nvPr userDrawn="1"/>
          </p:nvSpPr>
          <p:spPr>
            <a:xfrm>
              <a:off x="12246130" y="1518075"/>
              <a:ext cx="239116" cy="83964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2246130" y="4306093"/>
              <a:ext cx="239116" cy="839646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80875" y="2625396"/>
            <a:ext cx="1961790" cy="4233515"/>
            <a:chOff x="5343885" y="-48857"/>
            <a:chExt cx="3263586" cy="7037279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2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565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3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6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7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9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565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20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21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22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23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24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25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26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27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29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8"/>
            <a:ext cx="1074064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2798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65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773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41460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6"/>
              </a:lnSpc>
              <a:spcBef>
                <a:spcPts val="0"/>
              </a:spcBef>
              <a:buNone/>
              <a:defRPr sz="3196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2951" indent="0" algn="ctr">
              <a:buNone/>
              <a:defRPr sz="2594"/>
            </a:lvl2pPr>
            <a:lvl3pPr marL="1185898" indent="0" algn="ctr">
              <a:buNone/>
              <a:defRPr sz="2334"/>
            </a:lvl3pPr>
            <a:lvl4pPr marL="1778850" indent="0" algn="ctr">
              <a:buNone/>
              <a:defRPr sz="2075"/>
            </a:lvl4pPr>
            <a:lvl5pPr marL="2371800" indent="0" algn="ctr">
              <a:buNone/>
              <a:defRPr sz="2075"/>
            </a:lvl5pPr>
            <a:lvl6pPr marL="2964749" indent="0" algn="ctr">
              <a:buNone/>
              <a:defRPr sz="2075"/>
            </a:lvl6pPr>
            <a:lvl7pPr marL="3557698" indent="0" algn="ctr">
              <a:buNone/>
              <a:defRPr sz="2075"/>
            </a:lvl7pPr>
            <a:lvl8pPr marL="4150649" indent="0" algn="ctr">
              <a:buNone/>
              <a:defRPr sz="2075"/>
            </a:lvl8pPr>
            <a:lvl9pPr marL="4743598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5741" y="1512881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100" marR="0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 sz="1796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499" marR="0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6156" algn="ctr"/>
              </a:tabLst>
              <a:defRPr sz="1596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6819" marR="0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6156" algn="ctr"/>
              </a:tabLst>
              <a:defRPr sz="1295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010" indent="-170887">
              <a:buFont typeface="Arial" panose="020B0604020202020204" pitchFamily="34" charset="0"/>
              <a:buChar char="•"/>
              <a:tabLst>
                <a:tab pos="1206488" algn="ctr"/>
              </a:tabLst>
              <a:defRPr sz="1295" baseline="0"/>
            </a:lvl4pPr>
            <a:lvl5pPr marL="525010" indent="-170887">
              <a:buFont typeface="Arial" panose="020B0604020202020204" pitchFamily="34" charset="0"/>
              <a:buChar char="•"/>
              <a:tabLst>
                <a:tab pos="1206488" algn="ctr"/>
              </a:tabLst>
              <a:defRPr sz="1295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499" marR="0" lvl="1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6819" marR="0" lvl="2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6819" marR="0" lvl="2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2788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629" y="520852"/>
            <a:ext cx="11029691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3851" rtl="0" eaLnBrk="1" fontAlgn="base" latinLnBrk="0" hangingPunct="1">
              <a:lnSpc>
                <a:spcPts val="3427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797" b="1" kern="0" dirty="0">
                <a:solidFill>
                  <a:srgbClr val="C00000"/>
                </a:solidFill>
                <a:latin typeface="Huawei Sans" panose="020B0604020202020204"/>
                <a:ea typeface="微软雅黑"/>
                <a:cs typeface="+mn-ea"/>
              </a:defRPr>
            </a:lvl1pPr>
            <a:lvl2pPr marL="593468" indent="0" algn="ctr">
              <a:buNone/>
              <a:defRPr sz="2597"/>
            </a:lvl2pPr>
            <a:lvl3pPr marL="1186937" indent="0" algn="ctr">
              <a:buNone/>
              <a:defRPr sz="2335"/>
            </a:lvl3pPr>
            <a:lvl4pPr marL="1780409" indent="0" algn="ctr">
              <a:buNone/>
              <a:defRPr sz="2079"/>
            </a:lvl4pPr>
            <a:lvl5pPr marL="2373878" indent="0" algn="ctr">
              <a:buNone/>
              <a:defRPr sz="2079"/>
            </a:lvl5pPr>
            <a:lvl6pPr marL="2967344" indent="0" algn="ctr">
              <a:buNone/>
              <a:defRPr sz="2079"/>
            </a:lvl6pPr>
            <a:lvl7pPr marL="3560812" indent="0" algn="ctr">
              <a:buNone/>
              <a:defRPr sz="2079"/>
            </a:lvl7pPr>
            <a:lvl8pPr marL="4154283" indent="0" algn="ctr">
              <a:buNone/>
              <a:defRPr sz="2079"/>
            </a:lvl8pPr>
            <a:lvl9pPr marL="4747750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9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7"/>
              </a:lnSpc>
              <a:spcBef>
                <a:spcPts val="0"/>
              </a:spcBef>
              <a:buNone/>
              <a:defRPr sz="2797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188" indent="0" algn="ctr">
              <a:buNone/>
              <a:defRPr sz="2595"/>
            </a:lvl2pPr>
            <a:lvl3pPr marL="1186373" indent="0" algn="ctr">
              <a:buNone/>
              <a:defRPr sz="2335"/>
            </a:lvl3pPr>
            <a:lvl4pPr marL="1779562" indent="0" algn="ctr">
              <a:buNone/>
              <a:defRPr sz="2076"/>
            </a:lvl4pPr>
            <a:lvl5pPr marL="2372749" indent="0" algn="ctr">
              <a:buNone/>
              <a:defRPr sz="2076"/>
            </a:lvl5pPr>
            <a:lvl6pPr marL="2965935" indent="0" algn="ctr">
              <a:buNone/>
              <a:defRPr sz="2076"/>
            </a:lvl6pPr>
            <a:lvl7pPr marL="3559122" indent="0" algn="ctr">
              <a:buNone/>
              <a:defRPr sz="2076"/>
            </a:lvl7pPr>
            <a:lvl8pPr marL="4152310" indent="0" algn="ctr">
              <a:buNone/>
              <a:defRPr sz="2076"/>
            </a:lvl8pPr>
            <a:lvl9pPr marL="4745496" indent="0" algn="ctr">
              <a:buNone/>
              <a:defRPr sz="2076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20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801" y="373876"/>
            <a:ext cx="10516255" cy="715149"/>
          </a:xfrm>
          <a:prstGeom prst="rect">
            <a:avLst/>
          </a:prstGeom>
        </p:spPr>
        <p:txBody>
          <a:bodyPr/>
          <a:lstStyle>
            <a:lvl1pPr marL="0" algn="l" defTabSz="914112" rtl="0" eaLnBrk="1" latinLnBrk="0" hangingPunct="1">
              <a:defRPr kumimoji="1" lang="zh-CN" altLang="en-US" sz="2399" b="1" kern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91777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440">
          <p15:clr>
            <a:srgbClr val="FBAE40"/>
          </p15:clr>
        </p15:guide>
        <p15:guide id="5" pos="7243">
          <p15:clr>
            <a:srgbClr val="FBAE40"/>
          </p15:clr>
        </p15:guide>
        <p15:guide id="6" orient="horz" pos="227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39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191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学完本课程后，您将能够：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目标</a:t>
            </a:r>
            <a:endParaRPr lang="en-US" altLang="zh-CN" sz="3640" b="0" baseline="0" dirty="0">
              <a:solidFill>
                <a:schemeClr val="tx1">
                  <a:lumMod val="75000"/>
                  <a:lumOff val="2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85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127461" y="6275078"/>
            <a:ext cx="587023" cy="365124"/>
          </a:xfrm>
          <a:prstGeom prst="rect">
            <a:avLst/>
          </a:prstGeom>
        </p:spPr>
        <p:txBody>
          <a:bodyPr lIns="94818" tIns="47409" rIns="94818" bIns="47409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pPr defTabSz="913747"/>
            <a:fld id="{118820CB-53D7-C547-9F2E-BCDF2DE71A61}" type="slidenum">
              <a:rPr lang="en-US" smtClean="0">
                <a:solidFill>
                  <a:srgbClr val="666666"/>
                </a:solidFill>
                <a:latin typeface="Arial"/>
              </a:rPr>
              <a:pPr defTabSz="913747"/>
              <a:t>‹#›</a:t>
            </a:fld>
            <a:endParaRPr lang="en-US" dirty="0">
              <a:solidFill>
                <a:srgbClr val="666666"/>
              </a:solidFill>
              <a:latin typeface="Arial"/>
            </a:endParaRPr>
          </a:p>
        </p:txBody>
      </p:sp>
      <p:sp>
        <p:nvSpPr>
          <p:cNvPr id="3" name="标题占位符 6"/>
          <p:cNvSpPr>
            <a:spLocks noGrp="1"/>
          </p:cNvSpPr>
          <p:nvPr>
            <p:ph type="title"/>
          </p:nvPr>
        </p:nvSpPr>
        <p:spPr>
          <a:xfrm>
            <a:off x="479935" y="428893"/>
            <a:ext cx="11134218" cy="386504"/>
          </a:xfrm>
          <a:prstGeom prst="rect">
            <a:avLst/>
          </a:prstGeom>
        </p:spPr>
        <p:txBody>
          <a:bodyPr wrap="square" lIns="94818" tIns="47409" rIns="94818" bIns="47409" anchor="ctr" anchorCtr="0">
            <a:spAutoFit/>
          </a:bodyPr>
          <a:lstStyle>
            <a:lvl1pPr algn="l">
              <a:defRPr sz="2098">
                <a:latin typeface="FrutigerNext LT Medium" pitchFamily="34" charset="0"/>
              </a:defRPr>
            </a:lvl1pPr>
          </a:lstStyle>
          <a:p>
            <a:pPr marL="0"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409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9" name="组合 28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6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TW" sz="700" b="1" kern="0" dirty="0">
                    <a:solidFill>
                      <a:srgbClr val="FFFFFF"/>
                    </a:solidFill>
                    <a:latin typeface="Calibri" panose="020F0502020204030204"/>
                    <a:cs typeface="Arial" charset="0"/>
                  </a:rPr>
                  <a:t>ANTONE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7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TW" sz="700" b="1" kern="0" dirty="0">
                    <a:solidFill>
                      <a:srgbClr val="FFFFFF"/>
                    </a:solidFill>
                    <a:latin typeface="Calibri" panose="020F0502020204030204"/>
                    <a:cs typeface="Arial" charset="0"/>
                  </a:rPr>
                  <a:t>ANTONE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8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000" kern="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30" name="组合 29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31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 w="12700" cap="flat" cmpd="sng" algn="ctr">
                <a:solidFill>
                  <a:srgbClr val="EA5A4F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000" kern="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4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kern="0" dirty="0">
                  <a:solidFill>
                    <a:srgbClr val="666666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 w="12700" cap="flat" cmpd="sng" algn="ctr">
                <a:solidFill>
                  <a:srgbClr val="9F0001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1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kern="0" dirty="0">
                  <a:solidFill>
                    <a:srgbClr val="666666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4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5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666666">
                    <a:lumMod val="10000"/>
                    <a:lumOff val="9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kern="0" dirty="0">
                  <a:solidFill>
                    <a:srgbClr val="666666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6482381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2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15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2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77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8"/>
            <a:ext cx="1074064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2798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063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465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52254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6"/>
              </a:lnSpc>
              <a:spcBef>
                <a:spcPts val="0"/>
              </a:spcBef>
              <a:buNone/>
              <a:defRPr sz="3196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2951" indent="0" algn="ctr">
              <a:buNone/>
              <a:defRPr sz="2594"/>
            </a:lvl2pPr>
            <a:lvl3pPr marL="1185898" indent="0" algn="ctr">
              <a:buNone/>
              <a:defRPr sz="2334"/>
            </a:lvl3pPr>
            <a:lvl4pPr marL="1778850" indent="0" algn="ctr">
              <a:buNone/>
              <a:defRPr sz="2075"/>
            </a:lvl4pPr>
            <a:lvl5pPr marL="2371800" indent="0" algn="ctr">
              <a:buNone/>
              <a:defRPr sz="2075"/>
            </a:lvl5pPr>
            <a:lvl6pPr marL="2964749" indent="0" algn="ctr">
              <a:buNone/>
              <a:defRPr sz="2075"/>
            </a:lvl6pPr>
            <a:lvl7pPr marL="3557698" indent="0" algn="ctr">
              <a:buNone/>
              <a:defRPr sz="2075"/>
            </a:lvl7pPr>
            <a:lvl8pPr marL="4150649" indent="0" algn="ctr">
              <a:buNone/>
              <a:defRPr sz="2075"/>
            </a:lvl8pPr>
            <a:lvl9pPr marL="4743598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5741" y="1512881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100" marR="0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 sz="1796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499" marR="0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6156" algn="ctr"/>
              </a:tabLst>
              <a:defRPr sz="1596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6819" marR="0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6156" algn="ctr"/>
              </a:tabLst>
              <a:defRPr sz="1295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010" indent="-170887">
              <a:buFont typeface="Arial" panose="020B0604020202020204" pitchFamily="34" charset="0"/>
              <a:buChar char="•"/>
              <a:tabLst>
                <a:tab pos="1206488" algn="ctr"/>
              </a:tabLst>
              <a:defRPr sz="1295" baseline="0"/>
            </a:lvl4pPr>
            <a:lvl5pPr marL="525010" indent="-170887">
              <a:buFont typeface="Arial" panose="020B0604020202020204" pitchFamily="34" charset="0"/>
              <a:buChar char="•"/>
              <a:tabLst>
                <a:tab pos="1206488" algn="ctr"/>
              </a:tabLst>
              <a:defRPr sz="1295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499" marR="0" lvl="1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6819" marR="0" lvl="2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6819" marR="0" lvl="2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6691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629" y="520852"/>
            <a:ext cx="11029691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3851" rtl="0" eaLnBrk="1" fontAlgn="base" latinLnBrk="0" hangingPunct="1">
              <a:lnSpc>
                <a:spcPts val="3427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797" b="1" kern="0" dirty="0">
                <a:solidFill>
                  <a:srgbClr val="C00000"/>
                </a:solidFill>
                <a:latin typeface="Huawei Sans" panose="020B0604020202020204"/>
                <a:ea typeface="微软雅黑"/>
                <a:cs typeface="+mn-ea"/>
              </a:defRPr>
            </a:lvl1pPr>
            <a:lvl2pPr marL="593468" indent="0" algn="ctr">
              <a:buNone/>
              <a:defRPr sz="2597"/>
            </a:lvl2pPr>
            <a:lvl3pPr marL="1186937" indent="0" algn="ctr">
              <a:buNone/>
              <a:defRPr sz="2335"/>
            </a:lvl3pPr>
            <a:lvl4pPr marL="1780409" indent="0" algn="ctr">
              <a:buNone/>
              <a:defRPr sz="2079"/>
            </a:lvl4pPr>
            <a:lvl5pPr marL="2373878" indent="0" algn="ctr">
              <a:buNone/>
              <a:defRPr sz="2079"/>
            </a:lvl5pPr>
            <a:lvl6pPr marL="2967344" indent="0" algn="ctr">
              <a:buNone/>
              <a:defRPr sz="2079"/>
            </a:lvl6pPr>
            <a:lvl7pPr marL="3560812" indent="0" algn="ctr">
              <a:buNone/>
              <a:defRPr sz="2079"/>
            </a:lvl7pPr>
            <a:lvl8pPr marL="4154283" indent="0" algn="ctr">
              <a:buNone/>
              <a:defRPr sz="2079"/>
            </a:lvl8pPr>
            <a:lvl9pPr marL="4747750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89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7"/>
              </a:lnSpc>
              <a:spcBef>
                <a:spcPts val="0"/>
              </a:spcBef>
              <a:buNone/>
              <a:defRPr sz="2797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188" indent="0" algn="ctr">
              <a:buNone/>
              <a:defRPr sz="2595"/>
            </a:lvl2pPr>
            <a:lvl3pPr marL="1186373" indent="0" algn="ctr">
              <a:buNone/>
              <a:defRPr sz="2335"/>
            </a:lvl3pPr>
            <a:lvl4pPr marL="1779562" indent="0" algn="ctr">
              <a:buNone/>
              <a:defRPr sz="2076"/>
            </a:lvl4pPr>
            <a:lvl5pPr marL="2372749" indent="0" algn="ctr">
              <a:buNone/>
              <a:defRPr sz="2076"/>
            </a:lvl5pPr>
            <a:lvl6pPr marL="2965935" indent="0" algn="ctr">
              <a:buNone/>
              <a:defRPr sz="2076"/>
            </a:lvl6pPr>
            <a:lvl7pPr marL="3559122" indent="0" algn="ctr">
              <a:buNone/>
              <a:defRPr sz="2076"/>
            </a:lvl7pPr>
            <a:lvl8pPr marL="4152310" indent="0" algn="ctr">
              <a:buNone/>
              <a:defRPr sz="2076"/>
            </a:lvl8pPr>
            <a:lvl9pPr marL="4745496" indent="0" algn="ctr">
              <a:buNone/>
              <a:defRPr sz="2076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3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525239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801" y="373876"/>
            <a:ext cx="10516255" cy="715149"/>
          </a:xfrm>
          <a:prstGeom prst="rect">
            <a:avLst/>
          </a:prstGeom>
        </p:spPr>
        <p:txBody>
          <a:bodyPr/>
          <a:lstStyle>
            <a:lvl1pPr marL="0" algn="l" defTabSz="914112" rtl="0" eaLnBrk="1" latinLnBrk="0" hangingPunct="1">
              <a:defRPr kumimoji="1" lang="zh-CN" altLang="en-US" sz="2399" b="1" kern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1293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440">
          <p15:clr>
            <a:srgbClr val="FBAE40"/>
          </p15:clr>
        </p15:guide>
        <p15:guide id="5" pos="7243">
          <p15:clr>
            <a:srgbClr val="FBAE40"/>
          </p15:clr>
        </p15:guide>
        <p15:guide id="6" orient="horz" pos="2273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129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127461" y="6275078"/>
            <a:ext cx="587023" cy="365124"/>
          </a:xfrm>
          <a:prstGeom prst="rect">
            <a:avLst/>
          </a:prstGeom>
        </p:spPr>
        <p:txBody>
          <a:bodyPr lIns="94818" tIns="47409" rIns="94818" bIns="47409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pPr defTabSz="913747"/>
            <a:fld id="{118820CB-53D7-C547-9F2E-BCDF2DE71A61}" type="slidenum">
              <a:rPr lang="en-US" smtClean="0">
                <a:solidFill>
                  <a:srgbClr val="666666"/>
                </a:solidFill>
                <a:latin typeface="Arial"/>
              </a:rPr>
              <a:pPr defTabSz="913747"/>
              <a:t>‹#›</a:t>
            </a:fld>
            <a:endParaRPr lang="en-US" dirty="0">
              <a:solidFill>
                <a:srgbClr val="666666"/>
              </a:solidFill>
              <a:latin typeface="Arial"/>
            </a:endParaRPr>
          </a:p>
        </p:txBody>
      </p:sp>
      <p:sp>
        <p:nvSpPr>
          <p:cNvPr id="3" name="标题占位符 6"/>
          <p:cNvSpPr>
            <a:spLocks noGrp="1"/>
          </p:cNvSpPr>
          <p:nvPr>
            <p:ph type="title"/>
          </p:nvPr>
        </p:nvSpPr>
        <p:spPr>
          <a:xfrm>
            <a:off x="479935" y="428893"/>
            <a:ext cx="11134218" cy="386504"/>
          </a:xfrm>
          <a:prstGeom prst="rect">
            <a:avLst/>
          </a:prstGeom>
        </p:spPr>
        <p:txBody>
          <a:bodyPr wrap="square" lIns="94818" tIns="47409" rIns="94818" bIns="47409" anchor="ctr" anchorCtr="0">
            <a:spAutoFit/>
          </a:bodyPr>
          <a:lstStyle>
            <a:lvl1pPr algn="l">
              <a:defRPr sz="2098">
                <a:latin typeface="FrutigerNext LT Medium" pitchFamily="34" charset="0"/>
              </a:defRPr>
            </a:lvl1pPr>
          </a:lstStyle>
          <a:p>
            <a:pPr marL="0"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6807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9" name="组合 28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6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TW" sz="700" b="1" kern="0" dirty="0">
                    <a:solidFill>
                      <a:srgbClr val="FFFFFF"/>
                    </a:solidFill>
                    <a:latin typeface="Calibri" panose="020F0502020204030204"/>
                    <a:cs typeface="Arial" charset="0"/>
                  </a:rPr>
                  <a:t>ANTONE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7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TW" sz="700" b="1" kern="0" dirty="0">
                    <a:solidFill>
                      <a:srgbClr val="FFFFFF"/>
                    </a:solidFill>
                    <a:latin typeface="Calibri" panose="020F0502020204030204"/>
                    <a:cs typeface="Arial" charset="0"/>
                  </a:rPr>
                  <a:t>ANTONE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8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000" kern="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30" name="组合 29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31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 w="12700" cap="flat" cmpd="sng" algn="ctr">
                <a:solidFill>
                  <a:srgbClr val="EA5A4F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000" kern="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4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kern="0" dirty="0">
                  <a:solidFill>
                    <a:srgbClr val="666666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 w="12700" cap="flat" cmpd="sng" algn="ctr">
                <a:solidFill>
                  <a:srgbClr val="9F0001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1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kern="0" dirty="0">
                  <a:solidFill>
                    <a:srgbClr val="666666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4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5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666666">
                    <a:lumMod val="10000"/>
                    <a:lumOff val="9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kern="0" dirty="0">
                  <a:solidFill>
                    <a:srgbClr val="666666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0231109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2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8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2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5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8"/>
            <a:ext cx="1074064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2798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041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80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52180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本节概述和学习目标</a:t>
            </a:r>
          </a:p>
        </p:txBody>
      </p:sp>
    </p:spTree>
    <p:extLst>
      <p:ext uri="{BB962C8B-B14F-4D97-AF65-F5344CB8AC3E}">
        <p14:creationId xmlns:p14="http://schemas.microsoft.com/office/powerpoint/2010/main" val="1036787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6"/>
              </a:lnSpc>
              <a:spcBef>
                <a:spcPts val="0"/>
              </a:spcBef>
              <a:buNone/>
              <a:defRPr sz="3196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2951" indent="0" algn="ctr">
              <a:buNone/>
              <a:defRPr sz="2594"/>
            </a:lvl2pPr>
            <a:lvl3pPr marL="1185898" indent="0" algn="ctr">
              <a:buNone/>
              <a:defRPr sz="2334"/>
            </a:lvl3pPr>
            <a:lvl4pPr marL="1778850" indent="0" algn="ctr">
              <a:buNone/>
              <a:defRPr sz="2075"/>
            </a:lvl4pPr>
            <a:lvl5pPr marL="2371800" indent="0" algn="ctr">
              <a:buNone/>
              <a:defRPr sz="2075"/>
            </a:lvl5pPr>
            <a:lvl6pPr marL="2964749" indent="0" algn="ctr">
              <a:buNone/>
              <a:defRPr sz="2075"/>
            </a:lvl6pPr>
            <a:lvl7pPr marL="3557698" indent="0" algn="ctr">
              <a:buNone/>
              <a:defRPr sz="2075"/>
            </a:lvl7pPr>
            <a:lvl8pPr marL="4150649" indent="0" algn="ctr">
              <a:buNone/>
              <a:defRPr sz="2075"/>
            </a:lvl8pPr>
            <a:lvl9pPr marL="4743598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5741" y="1512881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100" marR="0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 sz="1796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499" marR="0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6156" algn="ctr"/>
              </a:tabLst>
              <a:defRPr sz="1596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6819" marR="0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6156" algn="ctr"/>
              </a:tabLst>
              <a:defRPr sz="1295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010" indent="-170887">
              <a:buFont typeface="Arial" panose="020B0604020202020204" pitchFamily="34" charset="0"/>
              <a:buChar char="•"/>
              <a:tabLst>
                <a:tab pos="1206488" algn="ctr"/>
              </a:tabLst>
              <a:defRPr sz="1295" baseline="0"/>
            </a:lvl4pPr>
            <a:lvl5pPr marL="525010" indent="-170887">
              <a:buFont typeface="Arial" panose="020B0604020202020204" pitchFamily="34" charset="0"/>
              <a:buChar char="•"/>
              <a:tabLst>
                <a:tab pos="1206488" algn="ctr"/>
              </a:tabLst>
              <a:defRPr sz="1295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499" marR="0" lvl="1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6819" marR="0" lvl="2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6819" marR="0" lvl="2" indent="-168007" algn="l" defTabSz="1185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156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0549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629" y="520852"/>
            <a:ext cx="11029691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3851" rtl="0" eaLnBrk="1" fontAlgn="base" latinLnBrk="0" hangingPunct="1">
              <a:lnSpc>
                <a:spcPts val="3427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797" b="1" kern="0" dirty="0">
                <a:solidFill>
                  <a:srgbClr val="C00000"/>
                </a:solidFill>
                <a:latin typeface="Huawei Sans" panose="020B0604020202020204"/>
                <a:ea typeface="微软雅黑"/>
                <a:cs typeface="+mn-ea"/>
              </a:defRPr>
            </a:lvl1pPr>
            <a:lvl2pPr marL="593468" indent="0" algn="ctr">
              <a:buNone/>
              <a:defRPr sz="2597"/>
            </a:lvl2pPr>
            <a:lvl3pPr marL="1186937" indent="0" algn="ctr">
              <a:buNone/>
              <a:defRPr sz="2335"/>
            </a:lvl3pPr>
            <a:lvl4pPr marL="1780409" indent="0" algn="ctr">
              <a:buNone/>
              <a:defRPr sz="2079"/>
            </a:lvl4pPr>
            <a:lvl5pPr marL="2373878" indent="0" algn="ctr">
              <a:buNone/>
              <a:defRPr sz="2079"/>
            </a:lvl5pPr>
            <a:lvl6pPr marL="2967344" indent="0" algn="ctr">
              <a:buNone/>
              <a:defRPr sz="2079"/>
            </a:lvl6pPr>
            <a:lvl7pPr marL="3560812" indent="0" algn="ctr">
              <a:buNone/>
              <a:defRPr sz="2079"/>
            </a:lvl7pPr>
            <a:lvl8pPr marL="4154283" indent="0" algn="ctr">
              <a:buNone/>
              <a:defRPr sz="2079"/>
            </a:lvl8pPr>
            <a:lvl9pPr marL="4747750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5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7"/>
              </a:lnSpc>
              <a:spcBef>
                <a:spcPts val="0"/>
              </a:spcBef>
              <a:buNone/>
              <a:defRPr sz="2797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188" indent="0" algn="ctr">
              <a:buNone/>
              <a:defRPr sz="2595"/>
            </a:lvl2pPr>
            <a:lvl3pPr marL="1186373" indent="0" algn="ctr">
              <a:buNone/>
              <a:defRPr sz="2335"/>
            </a:lvl3pPr>
            <a:lvl4pPr marL="1779562" indent="0" algn="ctr">
              <a:buNone/>
              <a:defRPr sz="2076"/>
            </a:lvl4pPr>
            <a:lvl5pPr marL="2372749" indent="0" algn="ctr">
              <a:buNone/>
              <a:defRPr sz="2076"/>
            </a:lvl5pPr>
            <a:lvl6pPr marL="2965935" indent="0" algn="ctr">
              <a:buNone/>
              <a:defRPr sz="2076"/>
            </a:lvl6pPr>
            <a:lvl7pPr marL="3559122" indent="0" algn="ctr">
              <a:buNone/>
              <a:defRPr sz="2076"/>
            </a:lvl7pPr>
            <a:lvl8pPr marL="4152310" indent="0" algn="ctr">
              <a:buNone/>
              <a:defRPr sz="2076"/>
            </a:lvl8pPr>
            <a:lvl9pPr marL="4745496" indent="0" algn="ctr">
              <a:buNone/>
              <a:defRPr sz="2076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63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3801" y="373876"/>
            <a:ext cx="10516255" cy="715149"/>
          </a:xfrm>
          <a:prstGeom prst="rect">
            <a:avLst/>
          </a:prstGeom>
        </p:spPr>
        <p:txBody>
          <a:bodyPr/>
          <a:lstStyle>
            <a:lvl1pPr marL="0" algn="l" defTabSz="914112" rtl="0" eaLnBrk="1" latinLnBrk="0" hangingPunct="1">
              <a:defRPr kumimoji="1" lang="zh-CN" altLang="en-US" sz="2399" b="1" kern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1520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pos="440">
          <p15:clr>
            <a:srgbClr val="FBAE40"/>
          </p15:clr>
        </p15:guide>
        <p15:guide id="5" pos="7243">
          <p15:clr>
            <a:srgbClr val="FBAE40"/>
          </p15:clr>
        </p15:guide>
        <p15:guide id="6" orient="horz" pos="227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85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084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127461" y="6275078"/>
            <a:ext cx="587023" cy="365124"/>
          </a:xfrm>
          <a:prstGeom prst="rect">
            <a:avLst/>
          </a:prstGeom>
        </p:spPr>
        <p:txBody>
          <a:bodyPr lIns="94818" tIns="47409" rIns="94818" bIns="47409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pPr defTabSz="913747"/>
            <a:fld id="{118820CB-53D7-C547-9F2E-BCDF2DE71A61}" type="slidenum">
              <a:rPr lang="en-US" smtClean="0">
                <a:solidFill>
                  <a:srgbClr val="666666"/>
                </a:solidFill>
                <a:latin typeface="Arial"/>
              </a:rPr>
              <a:pPr defTabSz="913747"/>
              <a:t>‹#›</a:t>
            </a:fld>
            <a:endParaRPr lang="en-US" dirty="0">
              <a:solidFill>
                <a:srgbClr val="666666"/>
              </a:solidFill>
              <a:latin typeface="Arial"/>
            </a:endParaRPr>
          </a:p>
        </p:txBody>
      </p:sp>
      <p:sp>
        <p:nvSpPr>
          <p:cNvPr id="3" name="标题占位符 6"/>
          <p:cNvSpPr>
            <a:spLocks noGrp="1"/>
          </p:cNvSpPr>
          <p:nvPr>
            <p:ph type="title"/>
          </p:nvPr>
        </p:nvSpPr>
        <p:spPr>
          <a:xfrm>
            <a:off x="479935" y="428893"/>
            <a:ext cx="11134218" cy="386504"/>
          </a:xfrm>
          <a:prstGeom prst="rect">
            <a:avLst/>
          </a:prstGeom>
        </p:spPr>
        <p:txBody>
          <a:bodyPr wrap="square" lIns="94818" tIns="47409" rIns="94818" bIns="47409" anchor="ctr" anchorCtr="0">
            <a:spAutoFit/>
          </a:bodyPr>
          <a:lstStyle>
            <a:lvl1pPr algn="l">
              <a:defRPr sz="2098">
                <a:latin typeface="FrutigerNext LT Medium" pitchFamily="34" charset="0"/>
              </a:defRPr>
            </a:lvl1pPr>
          </a:lstStyle>
          <a:p>
            <a:pPr marL="0"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479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9" name="组合 28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6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TW" sz="700" b="1" kern="0" dirty="0">
                    <a:solidFill>
                      <a:srgbClr val="FFFFFF"/>
                    </a:solidFill>
                    <a:latin typeface="Calibri" panose="020F0502020204030204"/>
                    <a:cs typeface="Arial" charset="0"/>
                  </a:rPr>
                  <a:t>ANTONE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7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TW" sz="700" b="1" kern="0" dirty="0">
                    <a:solidFill>
                      <a:srgbClr val="FFFFFF"/>
                    </a:solidFill>
                    <a:latin typeface="Calibri" panose="020F0502020204030204"/>
                    <a:cs typeface="Arial" charset="0"/>
                  </a:rPr>
                  <a:t>ANTONE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defRPr/>
                </a:pP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8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000" kern="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30" name="组合 29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31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 w="12700" cap="flat" cmpd="sng" algn="ctr">
                <a:solidFill>
                  <a:srgbClr val="EA5A4F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000" kern="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4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kern="0" dirty="0">
                  <a:solidFill>
                    <a:srgbClr val="666666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 w="12700" cap="flat" cmpd="sng" algn="ctr">
                <a:solidFill>
                  <a:srgbClr val="9F0001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1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kern="0" dirty="0">
                  <a:solidFill>
                    <a:srgbClr val="666666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4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FFFFFF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kern="0" dirty="0">
                  <a:solidFill>
                    <a:srgbClr val="FFFFFF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  <p:sp>
            <p:nvSpPr>
              <p:cNvPr id="45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666666">
                    <a:lumMod val="10000"/>
                    <a:lumOff val="9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defRPr/>
                </a:pP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kern="0" dirty="0">
                    <a:solidFill>
                      <a:srgbClr val="666666"/>
                    </a:solidFill>
                    <a:latin typeface="Calibri" panose="020F0502020204030204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kern="0" dirty="0">
                  <a:solidFill>
                    <a:srgbClr val="666666"/>
                  </a:solidFill>
                  <a:latin typeface="Calibri" panose="020F0502020204030204"/>
                  <a:ea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511441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2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1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2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0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Huawei Sans" panose="020C0503030203020204" pitchFamily="34" charset="0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此版式用于思考题具体格式</a:t>
            </a:r>
            <a:endParaRPr lang="en-US" altLang="zh-CN" dirty="0"/>
          </a:p>
        </p:txBody>
      </p:sp>
      <p:cxnSp>
        <p:nvCxnSpPr>
          <p:cNvPr id="2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思考题</a:t>
            </a:r>
          </a:p>
        </p:txBody>
      </p:sp>
    </p:spTree>
    <p:extLst>
      <p:ext uri="{BB962C8B-B14F-4D97-AF65-F5344CB8AC3E}">
        <p14:creationId xmlns:p14="http://schemas.microsoft.com/office/powerpoint/2010/main" val="35571046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6"/>
            <a:ext cx="1074064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467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582788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105" y="161890"/>
            <a:ext cx="11161062" cy="800100"/>
          </a:xfrm>
          <a:prstGeom prst="rect">
            <a:avLst/>
          </a:prstGeom>
        </p:spPr>
        <p:txBody>
          <a:bodyPr anchor="ctr"/>
          <a:lstStyle>
            <a:lvl1pPr>
              <a:defRPr sz="2799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2241349" y="84098"/>
            <a:ext cx="239023" cy="1927858"/>
            <a:chOff x="12246130" y="1518075"/>
            <a:chExt cx="239116" cy="3627664"/>
          </a:xfrm>
        </p:grpSpPr>
        <p:sp>
          <p:nvSpPr>
            <p:cNvPr id="5" name="矩形 9"/>
            <p:cNvSpPr/>
            <p:nvPr userDrawn="1"/>
          </p:nvSpPr>
          <p:spPr>
            <a:xfrm>
              <a:off x="12246130" y="3376754"/>
              <a:ext cx="239116" cy="83964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6" name="矩形 10"/>
            <p:cNvSpPr/>
            <p:nvPr userDrawn="1"/>
          </p:nvSpPr>
          <p:spPr>
            <a:xfrm>
              <a:off x="12246130" y="2447415"/>
              <a:ext cx="239116" cy="839646"/>
            </a:xfrm>
            <a:prstGeom prst="rect">
              <a:avLst/>
            </a:prstGeom>
            <a:solidFill>
              <a:srgbClr val="7CB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7" name="矩形 11"/>
            <p:cNvSpPr/>
            <p:nvPr userDrawn="1"/>
          </p:nvSpPr>
          <p:spPr>
            <a:xfrm>
              <a:off x="12246130" y="1518075"/>
              <a:ext cx="239116" cy="83964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2246130" y="4306093"/>
              <a:ext cx="239116" cy="839646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55"/>
              <a:endParaRPr lang="zh-CN" altLang="en-US" sz="1798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80875" y="2625396"/>
            <a:ext cx="1961790" cy="4233515"/>
            <a:chOff x="5343885" y="-48857"/>
            <a:chExt cx="3263586" cy="7037279"/>
          </a:xfrm>
        </p:grpSpPr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2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565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3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6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7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9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3565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20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21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22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23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24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25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26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27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29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  <a:defRPr/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3565">
                <a:lnSpc>
                  <a:spcPts val="620"/>
                </a:lnSpc>
              </a:pP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3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2" y="447468"/>
            <a:ext cx="1129347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1484312"/>
            <a:ext cx="1129347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19550206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3" y="447468"/>
            <a:ext cx="11293474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5612" y="1047750"/>
            <a:ext cx="11293475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113454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  <p15:guide id="2" orient="horz" pos="66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5613" y="447468"/>
            <a:ext cx="1129347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255224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2438" y="447468"/>
            <a:ext cx="11296649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0715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4409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3758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此版式用于每一节的小结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本节小结</a:t>
            </a:r>
          </a:p>
        </p:txBody>
      </p:sp>
    </p:spTree>
    <p:extLst>
      <p:ext uri="{BB962C8B-B14F-4D97-AF65-F5344CB8AC3E}">
        <p14:creationId xmlns:p14="http://schemas.microsoft.com/office/powerpoint/2010/main" val="3295293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本章总结</a:t>
            </a:r>
          </a:p>
        </p:txBody>
      </p:sp>
    </p:spTree>
    <p:extLst>
      <p:ext uri="{BB962C8B-B14F-4D97-AF65-F5344CB8AC3E}">
        <p14:creationId xmlns:p14="http://schemas.microsoft.com/office/powerpoint/2010/main" val="17337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4.tiff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5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tiff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tiff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.tiff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196/0/84</a:t>
              </a:r>
            </a:p>
          </p:txBody>
        </p:sp>
        <p:sp>
          <p:nvSpPr>
            <p:cNvPr id="32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公司辅助色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203/55/120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237/109/0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153/54/54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98/178/48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199/0/11  </a:t>
              </a:r>
            </a:p>
          </p:txBody>
        </p:sp>
        <p:sp>
          <p:nvSpPr>
            <p:cNvPr id="39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公司色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200/16/46  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127/0/1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52/200/0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48/181/197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129/193/95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253/211/81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86/196/210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211/57/65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211/56/89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221/128/170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191/128/130</a:t>
              </a: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176/216/156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253/227/181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148/218/226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226/129/137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226/129/152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235/179/204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216/179/179</a:t>
              </a: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208/232/196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254/238/193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190/23/238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239/178/184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238/179/193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35/24/21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89/87/87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221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07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>
          <p15:clr>
            <a:srgbClr val="F26B43"/>
          </p15:clr>
        </p15:guide>
        <p15:guide id="2" pos="574">
          <p15:clr>
            <a:srgbClr val="F26B43"/>
          </p15:clr>
        </p15:guide>
        <p15:guide id="3" orient="horz" pos="572">
          <p15:clr>
            <a:srgbClr val="F26B43"/>
          </p15:clr>
        </p15:guide>
        <p15:guide id="4" orient="horz" pos="1230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381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381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48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9" y="6356943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46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137">
              <a:defRPr/>
            </a:pPr>
            <a:fld id="{C3837181-38C6-AD4F-B8BA-B444770388BB}" type="slidenum">
              <a:rPr lang="en-US" sz="974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137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21257"/>
            <a:ext cx="1269075" cy="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5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</p:sldLayoutIdLst>
  <p:hf hdr="0" ftr="0" dt="0"/>
  <p:txStyles>
    <p:titleStyle>
      <a:lvl1pPr algn="l" defTabSz="1186373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93" indent="-296593" algn="l" defTabSz="1186373" rtl="0" eaLnBrk="1" latinLnBrk="0" hangingPunct="1">
        <a:lnSpc>
          <a:spcPct val="90000"/>
        </a:lnSpc>
        <a:spcBef>
          <a:spcPts val="1296"/>
        </a:spcBef>
        <a:buFont typeface="Arial" panose="020B0604020202020204" pitchFamily="34" charset="0"/>
        <a:buChar char="•"/>
        <a:defRPr sz="3633" kern="1200">
          <a:solidFill>
            <a:schemeClr val="tx1"/>
          </a:solidFill>
          <a:latin typeface="+mn-lt"/>
          <a:ea typeface="+mn-ea"/>
          <a:cs typeface="+mn-cs"/>
        </a:defRPr>
      </a:lvl1pPr>
      <a:lvl2pPr marL="889781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967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155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341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528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15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902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2089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188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373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562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749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5935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22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310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496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381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381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48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9" y="6356943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46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137">
              <a:defRPr/>
            </a:pPr>
            <a:fld id="{C3837181-38C6-AD4F-B8BA-B444770388BB}" type="slidenum">
              <a:rPr lang="en-US" sz="974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137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21257"/>
            <a:ext cx="1269075" cy="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7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</p:sldLayoutIdLst>
  <p:hf hdr="0" ftr="0" dt="0"/>
  <p:txStyles>
    <p:titleStyle>
      <a:lvl1pPr algn="l" defTabSz="1186373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93" indent="-296593" algn="l" defTabSz="1186373" rtl="0" eaLnBrk="1" latinLnBrk="0" hangingPunct="1">
        <a:lnSpc>
          <a:spcPct val="90000"/>
        </a:lnSpc>
        <a:spcBef>
          <a:spcPts val="1296"/>
        </a:spcBef>
        <a:buFont typeface="Arial" panose="020B0604020202020204" pitchFamily="34" charset="0"/>
        <a:buChar char="•"/>
        <a:defRPr sz="3633" kern="1200">
          <a:solidFill>
            <a:schemeClr val="tx1"/>
          </a:solidFill>
          <a:latin typeface="+mn-lt"/>
          <a:ea typeface="+mn-ea"/>
          <a:cs typeface="+mn-cs"/>
        </a:defRPr>
      </a:lvl1pPr>
      <a:lvl2pPr marL="889781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967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155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341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528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15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902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2089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188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373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562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749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5935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22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310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496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186C</a:t>
                </a:r>
              </a:p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185C</a:t>
                </a:r>
              </a:p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66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cs typeface="Arial"/>
                    <a:sym typeface="Arial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66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cs typeface="Arial"/>
                    <a:sym typeface="Arial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</p:grpSp>
      </p:grpSp>
      <p:sp>
        <p:nvSpPr>
          <p:cNvPr id="41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041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46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Huawei Confidential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3846" y="6402809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137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defTabSz="890137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48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4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</p:sldLayoutIdLst>
  <p:hf hdr="0" ftr="0" dt="0"/>
  <p:txStyles>
    <p:titleStyle>
      <a:lvl1pPr algn="l" defTabSz="1186848" rtl="0" eaLnBrk="1" latinLnBrk="0" hangingPunct="1">
        <a:lnSpc>
          <a:spcPct val="90000"/>
        </a:lnSpc>
        <a:spcBef>
          <a:spcPct val="0"/>
        </a:spcBef>
        <a:buNone/>
        <a:defRPr sz="57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712" indent="-296712" algn="l" defTabSz="1186848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13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2pPr>
      <a:lvl3pPr marL="1483560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+mn-lt"/>
          <a:ea typeface="+mn-ea"/>
          <a:cs typeface="+mn-cs"/>
        </a:defRPr>
      </a:lvl3pPr>
      <a:lvl4pPr marL="2076986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670409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3263834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857258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450682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504410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1pPr>
      <a:lvl2pPr marL="59342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2pPr>
      <a:lvl3pPr marL="118684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3pPr>
      <a:lvl4pPr marL="1780274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37369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296712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560546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15397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474739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905" y="457499"/>
            <a:ext cx="11291061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484313"/>
            <a:ext cx="1129347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dirty="0">
                <a:solidFill>
                  <a:srgbClr val="1D1D1B"/>
                </a:solidFill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Huawei Sans" panose="020C0503030203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prstClr val="black"/>
                  </a:solidFill>
                  <a:latin typeface="方正兰亭黑简体" panose="02000000000000000000" pitchFamily="2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prstClr val="black"/>
                  </a:solidFill>
                  <a:latin typeface="方正兰亭黑简体" panose="02000000000000000000" pitchFamily="2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44546A"/>
                  </a:solidFill>
                  <a:ea typeface="Arial" charset="0"/>
                  <a:cs typeface="Huawei Sans" panose="020C0503030203020204" pitchFamily="34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ea typeface="Arial" charset="0"/>
                  <a:cs typeface="Huawei Sans" panose="020C0503030203020204" pitchFamily="34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ea typeface="Arial" charset="0"/>
                  <a:cs typeface="Huawei Sans" panose="020C0503030203020204" pitchFamily="34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58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</p:sldLayoutIdLst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orient="horz" pos="234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935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78">
          <p15:clr>
            <a:srgbClr val="F26B43"/>
          </p15:clr>
        </p15:guide>
        <p15:guide id="8" orient="horz" pos="91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96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94" r:id="rId11"/>
  </p:sldLayoutIdLst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2">
          <p15:clr>
            <a:srgbClr val="F26B43"/>
          </p15:clr>
        </p15:guide>
        <p15:guide id="2" pos="7038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731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234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905" y="457499"/>
            <a:ext cx="11291061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484313"/>
            <a:ext cx="1129347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Huawei Sans" panose="020C0503030203020204" pitchFamily="34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Huawei Sans" panose="020C0503030203020204" pitchFamily="34" charset="0"/>
                  <a:ea typeface="Arial" charset="0"/>
                  <a:cs typeface="Huawei Sans" panose="020C0503030203020204" pitchFamily="34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76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3" r:id="rId6"/>
  </p:sldLayoutIdLst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7401">
          <p15:clr>
            <a:srgbClr val="F26B43"/>
          </p15:clr>
        </p15:guide>
        <p15:guide id="3" orient="horz" pos="234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935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78">
          <p15:clr>
            <a:srgbClr val="F26B43"/>
          </p15:clr>
        </p15:guide>
        <p15:guide id="8" orient="horz" pos="91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70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Copyright©2021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3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4998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None/>
        <a:defRPr sz="1818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662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61">
          <p15:clr>
            <a:srgbClr val="F26B43"/>
          </p15:clr>
        </p15:guide>
        <p15:guide id="4" pos="719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186C</a:t>
                </a:r>
              </a:p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185C</a:t>
                </a:r>
              </a:p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66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cs typeface="Arial"/>
                    <a:sym typeface="Arial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66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cs typeface="Arial"/>
                    <a:sym typeface="Arial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</p:grpSp>
      </p:grpSp>
      <p:sp>
        <p:nvSpPr>
          <p:cNvPr id="41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041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46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Huawei Confidential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3846" y="6402809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137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defTabSz="890137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48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</p:sldLayoutIdLst>
  <p:hf hdr="0" ftr="0" dt="0"/>
  <p:txStyles>
    <p:titleStyle>
      <a:lvl1pPr algn="l" defTabSz="1186848" rtl="0" eaLnBrk="1" latinLnBrk="0" hangingPunct="1">
        <a:lnSpc>
          <a:spcPct val="90000"/>
        </a:lnSpc>
        <a:spcBef>
          <a:spcPct val="0"/>
        </a:spcBef>
        <a:buNone/>
        <a:defRPr sz="57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712" indent="-296712" algn="l" defTabSz="1186848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13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2pPr>
      <a:lvl3pPr marL="1483560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+mn-lt"/>
          <a:ea typeface="+mn-ea"/>
          <a:cs typeface="+mn-cs"/>
        </a:defRPr>
      </a:lvl3pPr>
      <a:lvl4pPr marL="2076986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670409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3263834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857258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450682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504410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1pPr>
      <a:lvl2pPr marL="59342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2pPr>
      <a:lvl3pPr marL="118684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3pPr>
      <a:lvl4pPr marL="1780274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37369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296712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560546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15397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474739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186C</a:t>
                </a:r>
              </a:p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185C</a:t>
                </a:r>
              </a:p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66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cs typeface="Arial"/>
                    <a:sym typeface="Arial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66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cs typeface="Arial"/>
                    <a:sym typeface="Arial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</p:grpSp>
      </p:grpSp>
      <p:sp>
        <p:nvSpPr>
          <p:cNvPr id="41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041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46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Huawei Confidential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3846" y="6402809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137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defTabSz="890137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48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4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</p:sldLayoutIdLst>
  <p:hf hdr="0" ftr="0" dt="0"/>
  <p:txStyles>
    <p:titleStyle>
      <a:lvl1pPr algn="l" defTabSz="1186848" rtl="0" eaLnBrk="1" latinLnBrk="0" hangingPunct="1">
        <a:lnSpc>
          <a:spcPct val="90000"/>
        </a:lnSpc>
        <a:spcBef>
          <a:spcPct val="0"/>
        </a:spcBef>
        <a:buNone/>
        <a:defRPr sz="57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712" indent="-296712" algn="l" defTabSz="1186848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13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2pPr>
      <a:lvl3pPr marL="1483560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+mn-lt"/>
          <a:ea typeface="+mn-ea"/>
          <a:cs typeface="+mn-cs"/>
        </a:defRPr>
      </a:lvl3pPr>
      <a:lvl4pPr marL="2076986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670409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3263834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857258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450682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504410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1pPr>
      <a:lvl2pPr marL="59342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2pPr>
      <a:lvl3pPr marL="118684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3pPr>
      <a:lvl4pPr marL="1780274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37369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296712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560546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15397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474739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3746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3746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46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46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46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48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41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99" y="6321255"/>
            <a:ext cx="1269075" cy="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5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</p:sldLayoutIdLst>
  <p:hf hdr="0" ftr="0" dt="0"/>
  <p:txStyles>
    <p:titleStyle>
      <a:lvl1pPr algn="l" defTabSz="1186848" rtl="0" eaLnBrk="1" latinLnBrk="0" hangingPunct="1">
        <a:lnSpc>
          <a:spcPct val="90000"/>
        </a:lnSpc>
        <a:spcBef>
          <a:spcPct val="0"/>
        </a:spcBef>
        <a:buNone/>
        <a:defRPr sz="57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712" indent="-296712" algn="l" defTabSz="1186848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13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2pPr>
      <a:lvl3pPr marL="1483560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+mn-lt"/>
          <a:ea typeface="+mn-ea"/>
          <a:cs typeface="+mn-cs"/>
        </a:defRPr>
      </a:lvl3pPr>
      <a:lvl4pPr marL="2076986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670409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3263834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857258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450682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504410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1pPr>
      <a:lvl2pPr marL="59342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2pPr>
      <a:lvl3pPr marL="118684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3pPr>
      <a:lvl4pPr marL="1780274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37369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296712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560546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15397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474739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186C</a:t>
                </a:r>
              </a:p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185C</a:t>
                </a:r>
              </a:p>
              <a:p>
                <a:pPr algn="ctr" defTabSz="913668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66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cs typeface="Arial"/>
                    <a:sym typeface="Arial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668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cs typeface="Arial"/>
                    <a:sym typeface="Arial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668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  <a:sym typeface="Arial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  <a:sym typeface="Arial"/>
                </a:endParaRPr>
              </a:p>
            </p:txBody>
          </p:sp>
        </p:grpSp>
      </p:grpSp>
      <p:sp>
        <p:nvSpPr>
          <p:cNvPr id="41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041" y="6356939"/>
            <a:ext cx="14628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46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Huawei Confidential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3846" y="6402809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137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defTabSz="890137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48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</p:sldLayoutIdLst>
  <p:hf hdr="0" ftr="0" dt="0"/>
  <p:txStyles>
    <p:titleStyle>
      <a:lvl1pPr algn="l" defTabSz="1186848" rtl="0" eaLnBrk="1" latinLnBrk="0" hangingPunct="1">
        <a:lnSpc>
          <a:spcPct val="90000"/>
        </a:lnSpc>
        <a:spcBef>
          <a:spcPct val="0"/>
        </a:spcBef>
        <a:buNone/>
        <a:defRPr sz="57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712" indent="-296712" algn="l" defTabSz="1186848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+mn-lt"/>
          <a:ea typeface="+mn-ea"/>
          <a:cs typeface="+mn-cs"/>
        </a:defRPr>
      </a:lvl1pPr>
      <a:lvl2pPr marL="89013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+mn-lt"/>
          <a:ea typeface="+mn-ea"/>
          <a:cs typeface="+mn-cs"/>
        </a:defRPr>
      </a:lvl2pPr>
      <a:lvl3pPr marL="1483560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+mn-lt"/>
          <a:ea typeface="+mn-ea"/>
          <a:cs typeface="+mn-cs"/>
        </a:defRPr>
      </a:lvl3pPr>
      <a:lvl4pPr marL="2076986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670409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3263834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857258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450682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504410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1pPr>
      <a:lvl2pPr marL="59342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2pPr>
      <a:lvl3pPr marL="118684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3pPr>
      <a:lvl4pPr marL="1780274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4pPr>
      <a:lvl5pPr marL="2373698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5pPr>
      <a:lvl6pPr marL="296712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6pPr>
      <a:lvl7pPr marL="3560546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7pPr>
      <a:lvl8pPr marL="4153972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8pPr>
      <a:lvl9pPr marL="4747395" algn="l" defTabSz="1186848" rtl="0" eaLnBrk="1" latinLnBrk="0" hangingPunct="1">
        <a:defRPr sz="23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1507" y="2931937"/>
            <a:ext cx="1982142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3381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381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381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381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48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9" y="6356943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46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137">
              <a:defRPr/>
            </a:pPr>
            <a:fld id="{C3837181-38C6-AD4F-B8BA-B444770388BB}" type="slidenum">
              <a:rPr lang="en-US" sz="974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137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21257"/>
            <a:ext cx="1269075" cy="2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</p:sldLayoutIdLst>
  <p:hf hdr="0" ftr="0" dt="0"/>
  <p:txStyles>
    <p:titleStyle>
      <a:lvl1pPr algn="l" defTabSz="1186373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93" indent="-296593" algn="l" defTabSz="1186373" rtl="0" eaLnBrk="1" latinLnBrk="0" hangingPunct="1">
        <a:lnSpc>
          <a:spcPct val="90000"/>
        </a:lnSpc>
        <a:spcBef>
          <a:spcPts val="1296"/>
        </a:spcBef>
        <a:buFont typeface="Arial" panose="020B0604020202020204" pitchFamily="34" charset="0"/>
        <a:buChar char="•"/>
        <a:defRPr sz="3633" kern="1200">
          <a:solidFill>
            <a:schemeClr val="tx1"/>
          </a:solidFill>
          <a:latin typeface="+mn-lt"/>
          <a:ea typeface="+mn-ea"/>
          <a:cs typeface="+mn-cs"/>
        </a:defRPr>
      </a:lvl1pPr>
      <a:lvl2pPr marL="889781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967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155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341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528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15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902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2089" indent="-296593" algn="l" defTabSz="118637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188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373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562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749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5935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22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310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496" algn="l" defTabSz="1186373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18.xml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8.png"/><Relationship Id="rId1" Type="http://schemas.openxmlformats.org/officeDocument/2006/relationships/tags" Target="../tags/tag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6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jpe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gitee.com/mindspore/community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hyperlink" Target="https://www.mindspore.cn/evangelist" TargetMode="External"/><Relationship Id="rId9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占位符 4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戚伟玉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2021.10.29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优化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戚伟玉</a:t>
            </a:r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2021.12.22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文本占位符 5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占位符 5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970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MindExpress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子系统</a:t>
            </a:r>
          </a:p>
        </p:txBody>
      </p:sp>
      <p:sp>
        <p:nvSpPr>
          <p:cNvPr id="4" name="L 形 3">
            <a:extLst>
              <a:ext uri="{FF2B5EF4-FFF2-40B4-BE49-F238E27FC236}">
                <a16:creationId xmlns:a16="http://schemas.microsoft.com/office/drawing/2014/main" id="{C5C49726-C993-4948-89CC-61C4479715B5}"/>
              </a:ext>
            </a:extLst>
          </p:cNvPr>
          <p:cNvSpPr/>
          <p:nvPr/>
        </p:nvSpPr>
        <p:spPr>
          <a:xfrm>
            <a:off x="910193" y="1553828"/>
            <a:ext cx="4865352" cy="3508785"/>
          </a:xfrm>
          <a:prstGeom prst="corner">
            <a:avLst>
              <a:gd name="adj1" fmla="val 46084"/>
              <a:gd name="adj2" fmla="val 24038"/>
            </a:avLst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399" b="1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/>
            <a:endParaRPr lang="en-US" altLang="zh-CN" sz="1399" b="1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/>
            <a:endParaRPr lang="zh-CN" altLang="en-US" sz="13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E5AA8C-E376-134A-B908-3A5B51854E6E}"/>
              </a:ext>
            </a:extLst>
          </p:cNvPr>
          <p:cNvSpPr/>
          <p:nvPr/>
        </p:nvSpPr>
        <p:spPr>
          <a:xfrm>
            <a:off x="1940408" y="1576788"/>
            <a:ext cx="3835138" cy="1651355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C71DCE-783C-BD47-A8E1-FB346D62807F}"/>
              </a:ext>
            </a:extLst>
          </p:cNvPr>
          <p:cNvSpPr/>
          <p:nvPr/>
        </p:nvSpPr>
        <p:spPr>
          <a:xfrm>
            <a:off x="1084450" y="4044716"/>
            <a:ext cx="966164" cy="343981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Layers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CC50B1-32C1-9C4D-8272-9C12C163150F}"/>
              </a:ext>
            </a:extLst>
          </p:cNvPr>
          <p:cNvSpPr/>
          <p:nvPr/>
        </p:nvSpPr>
        <p:spPr>
          <a:xfrm>
            <a:off x="2207627" y="4052130"/>
            <a:ext cx="1048277" cy="343981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Optimizer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83CF8A-43D8-B443-B2F1-05756E79A91C}"/>
              </a:ext>
            </a:extLst>
          </p:cNvPr>
          <p:cNvSpPr/>
          <p:nvPr/>
        </p:nvSpPr>
        <p:spPr>
          <a:xfrm>
            <a:off x="2207513" y="4597273"/>
            <a:ext cx="1048390" cy="343981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rgbClr val="1D1D1A"/>
                </a:solidFill>
                <a:cs typeface="+mn-ea"/>
                <a:sym typeface="+mn-lt"/>
              </a:rPr>
              <a:t>Utils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BF0902-B9A8-BB41-B87E-17B989FF5829}"/>
              </a:ext>
            </a:extLst>
          </p:cNvPr>
          <p:cNvSpPr/>
          <p:nvPr/>
        </p:nvSpPr>
        <p:spPr>
          <a:xfrm>
            <a:off x="1068987" y="4605882"/>
            <a:ext cx="964161" cy="343981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Ops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CD6C13-79F8-D148-BE38-2048A1430D49}"/>
              </a:ext>
            </a:extLst>
          </p:cNvPr>
          <p:cNvSpPr/>
          <p:nvPr/>
        </p:nvSpPr>
        <p:spPr>
          <a:xfrm>
            <a:off x="3437214" y="4597273"/>
            <a:ext cx="1054796" cy="343981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Initializer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C146FC-C7B1-E34A-90C1-A657F74E891A}"/>
              </a:ext>
            </a:extLst>
          </p:cNvPr>
          <p:cNvSpPr/>
          <p:nvPr/>
        </p:nvSpPr>
        <p:spPr>
          <a:xfrm>
            <a:off x="910194" y="5233780"/>
            <a:ext cx="4875545" cy="343981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Executor</a:t>
            </a:r>
            <a:endParaRPr lang="zh-CN" altLang="en-US" sz="13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67B023-7B3A-C641-AACE-8D357E0F6AF3}"/>
              </a:ext>
            </a:extLst>
          </p:cNvPr>
          <p:cNvSpPr/>
          <p:nvPr/>
        </p:nvSpPr>
        <p:spPr>
          <a:xfrm>
            <a:off x="3430880" y="4052130"/>
            <a:ext cx="1054796" cy="343981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Loss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67B023-7B3A-C641-AACE-8D357E0F6AF3}"/>
              </a:ext>
            </a:extLst>
          </p:cNvPr>
          <p:cNvSpPr/>
          <p:nvPr/>
        </p:nvSpPr>
        <p:spPr>
          <a:xfrm>
            <a:off x="2291610" y="2072380"/>
            <a:ext cx="752368" cy="365560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Model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67B023-7B3A-C641-AACE-8D357E0F6AF3}"/>
              </a:ext>
            </a:extLst>
          </p:cNvPr>
          <p:cNvSpPr/>
          <p:nvPr/>
        </p:nvSpPr>
        <p:spPr>
          <a:xfrm>
            <a:off x="3347967" y="2068511"/>
            <a:ext cx="831791" cy="365560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Callback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BCD6C13-79F8-D148-BE38-2048A1430D49}"/>
              </a:ext>
            </a:extLst>
          </p:cNvPr>
          <p:cNvSpPr/>
          <p:nvPr/>
        </p:nvSpPr>
        <p:spPr>
          <a:xfrm>
            <a:off x="4399586" y="2068511"/>
            <a:ext cx="852830" cy="365560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Quant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CD6C13-79F8-D148-BE38-2048A1430D49}"/>
              </a:ext>
            </a:extLst>
          </p:cNvPr>
          <p:cNvSpPr/>
          <p:nvPr/>
        </p:nvSpPr>
        <p:spPr>
          <a:xfrm>
            <a:off x="2298917" y="2643714"/>
            <a:ext cx="744903" cy="365560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Amp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E93321-0A1D-49F5-AD4D-292E95E41CE8}"/>
              </a:ext>
            </a:extLst>
          </p:cNvPr>
          <p:cNvSpPr txBox="1"/>
          <p:nvPr/>
        </p:nvSpPr>
        <p:spPr>
          <a:xfrm>
            <a:off x="6096000" y="1944699"/>
            <a:ext cx="5295945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36" indent="-285636" algn="just" defTabSz="1218784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两层用户</a:t>
            </a: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API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设计（包括</a:t>
            </a: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High-Level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与</a:t>
            </a: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Low-Level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），支撑用户进行网络构建、整图执行、子图执行以及单算子执行</a:t>
            </a:r>
            <a:endParaRPr lang="en-US" altLang="zh-CN" sz="1399" kern="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636" indent="-285636" algn="just" defTabSz="1218784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向用户提供统一的模型训练、推理和导出等接口，满足端、边、云等不同场景</a:t>
            </a:r>
            <a:endParaRPr lang="en-US" altLang="zh-CN" sz="1399" kern="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636" indent="-285636" algn="just" defTabSz="1218784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动态图和静态图统一的编码方式</a:t>
            </a:r>
            <a:endParaRPr lang="en-US" altLang="zh-CN" sz="1399" kern="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636" indent="-285636" algn="just" defTabSz="1218784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单机和分布式训练统一的编码方式</a:t>
            </a:r>
            <a:endParaRPr lang="en-US" altLang="zh-CN" sz="1399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E93321-0A1D-49F5-AD4D-292E95E41CE8}"/>
              </a:ext>
            </a:extLst>
          </p:cNvPr>
          <p:cNvSpPr txBox="1"/>
          <p:nvPr/>
        </p:nvSpPr>
        <p:spPr>
          <a:xfrm>
            <a:off x="6085055" y="3939395"/>
            <a:ext cx="4113849" cy="30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8784">
              <a:defRPr/>
            </a:pPr>
            <a:r>
              <a:rPr lang="zh-CN" altLang="en-US" sz="1399" b="1" kern="0" dirty="0">
                <a:solidFill>
                  <a:srgbClr val="1D1D1A"/>
                </a:solidFill>
                <a:cs typeface="+mn-ea"/>
                <a:sym typeface="+mn-lt"/>
              </a:rPr>
              <a:t>功能模块：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BCD6C13-79F8-D148-BE38-2048A1430D49}"/>
              </a:ext>
            </a:extLst>
          </p:cNvPr>
          <p:cNvSpPr/>
          <p:nvPr/>
        </p:nvSpPr>
        <p:spPr>
          <a:xfrm>
            <a:off x="4702522" y="4605882"/>
            <a:ext cx="918463" cy="343981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……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E67B023-7B3A-C641-AACE-8D357E0F6AF3}"/>
              </a:ext>
            </a:extLst>
          </p:cNvPr>
          <p:cNvSpPr/>
          <p:nvPr/>
        </p:nvSpPr>
        <p:spPr>
          <a:xfrm>
            <a:off x="4702523" y="4047560"/>
            <a:ext cx="928342" cy="343981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Metric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E67B023-7B3A-C641-AACE-8D357E0F6AF3}"/>
              </a:ext>
            </a:extLst>
          </p:cNvPr>
          <p:cNvSpPr/>
          <p:nvPr/>
        </p:nvSpPr>
        <p:spPr>
          <a:xfrm>
            <a:off x="3347966" y="2643714"/>
            <a:ext cx="831791" cy="365560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Parallel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CD6C13-79F8-D148-BE38-2048A1430D49}"/>
              </a:ext>
            </a:extLst>
          </p:cNvPr>
          <p:cNvSpPr/>
          <p:nvPr/>
        </p:nvSpPr>
        <p:spPr>
          <a:xfrm>
            <a:off x="4399585" y="2653003"/>
            <a:ext cx="852830" cy="365560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……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C71DCE-783C-BD47-A8E1-FB346D62807F}"/>
              </a:ext>
            </a:extLst>
          </p:cNvPr>
          <p:cNvSpPr/>
          <p:nvPr/>
        </p:nvSpPr>
        <p:spPr>
          <a:xfrm>
            <a:off x="1069781" y="3539671"/>
            <a:ext cx="969022" cy="371083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Tensor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588238" y="1649397"/>
            <a:ext cx="2539477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799" b="1" dirty="0">
                <a:solidFill>
                  <a:srgbClr val="1D1D1A"/>
                </a:solidFill>
                <a:cs typeface="+mn-ea"/>
                <a:sym typeface="+mn-lt"/>
              </a:rPr>
              <a:t>High-Level</a:t>
            </a:r>
            <a:r>
              <a:rPr lang="zh-CN" altLang="en-US" sz="1799" b="1" dirty="0">
                <a:solidFill>
                  <a:srgbClr val="1D1D1A"/>
                </a:solidFill>
                <a:cs typeface="+mn-ea"/>
                <a:sym typeface="+mn-lt"/>
              </a:rPr>
              <a:t> </a:t>
            </a:r>
            <a:r>
              <a:rPr lang="en-US" altLang="zh-CN" sz="1799" b="1" dirty="0">
                <a:solidFill>
                  <a:srgbClr val="1D1D1A"/>
                </a:solidFill>
                <a:cs typeface="+mn-ea"/>
                <a:sym typeface="+mn-lt"/>
              </a:rPr>
              <a:t>Python API</a:t>
            </a:r>
          </a:p>
        </p:txBody>
      </p:sp>
      <p:sp>
        <p:nvSpPr>
          <p:cNvPr id="25" name="矩形 24"/>
          <p:cNvSpPr/>
          <p:nvPr/>
        </p:nvSpPr>
        <p:spPr>
          <a:xfrm>
            <a:off x="2167888" y="3570191"/>
            <a:ext cx="2470548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799" b="1" dirty="0">
                <a:solidFill>
                  <a:srgbClr val="1D1D1A"/>
                </a:solidFill>
                <a:cs typeface="+mn-ea"/>
                <a:sym typeface="+mn-lt"/>
              </a:rPr>
              <a:t>Low-Level Python</a:t>
            </a:r>
            <a:r>
              <a:rPr lang="zh-CN" altLang="en-US" sz="1799" b="1" dirty="0">
                <a:solidFill>
                  <a:srgbClr val="1D1D1A"/>
                </a:solidFill>
                <a:cs typeface="+mn-ea"/>
                <a:sym typeface="+mn-lt"/>
              </a:rPr>
              <a:t> </a:t>
            </a:r>
            <a:r>
              <a:rPr lang="en-US" altLang="zh-CN" sz="1799" b="1" dirty="0">
                <a:solidFill>
                  <a:srgbClr val="1D1D1A"/>
                </a:solidFill>
                <a:cs typeface="+mn-ea"/>
                <a:sym typeface="+mn-lt"/>
              </a:rPr>
              <a:t>API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BCD6C13-79F8-D148-BE38-2048A1430D49}"/>
              </a:ext>
            </a:extLst>
          </p:cNvPr>
          <p:cNvSpPr/>
          <p:nvPr/>
        </p:nvSpPr>
        <p:spPr>
          <a:xfrm>
            <a:off x="4712404" y="3535152"/>
            <a:ext cx="908581" cy="378306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Cell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9E93321-0A1D-49F5-AD4D-292E95E41CE8}"/>
              </a:ext>
            </a:extLst>
          </p:cNvPr>
          <p:cNvSpPr txBox="1"/>
          <p:nvPr/>
        </p:nvSpPr>
        <p:spPr>
          <a:xfrm>
            <a:off x="6085054" y="1628057"/>
            <a:ext cx="4113849" cy="30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8784">
              <a:defRPr/>
            </a:pPr>
            <a:r>
              <a:rPr lang="zh-CN" altLang="en-US" sz="1399" b="1" kern="0" dirty="0">
                <a:solidFill>
                  <a:srgbClr val="1D1D1A"/>
                </a:solidFill>
                <a:cs typeface="+mn-ea"/>
                <a:sym typeface="+mn-lt"/>
              </a:rPr>
              <a:t>设计目标：</a:t>
            </a:r>
          </a:p>
        </p:txBody>
      </p:sp>
      <p:sp>
        <p:nvSpPr>
          <p:cNvPr id="28" name="矩形 27"/>
          <p:cNvSpPr/>
          <p:nvPr/>
        </p:nvSpPr>
        <p:spPr>
          <a:xfrm>
            <a:off x="6096001" y="4195376"/>
            <a:ext cx="5214026" cy="14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36" indent="-285636" algn="just" defTabSz="1218784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High-Level API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提供训练推理的管理接口、</a:t>
            </a: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Callback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、量化、混合精度、并行等控制接口，易于用户实现整网流程的控制</a:t>
            </a:r>
            <a:endParaRPr lang="en-US" altLang="zh-CN" sz="1399" kern="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636" indent="-285636" algn="just" defTabSz="1218784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Low-Level API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提供基础的</a:t>
            </a: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Tensor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、</a:t>
            </a: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Cell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、</a:t>
            </a: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NN-Layers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、优化器、初始化等，易于用户灵活构建网络和控制执行流程</a:t>
            </a:r>
            <a:endParaRPr lang="en-US" altLang="zh-CN" sz="1399" kern="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636" indent="-285636" algn="just" defTabSz="1218784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Executor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提供计算的执行控制，与</a:t>
            </a:r>
            <a:r>
              <a:rPr lang="en-US" altLang="zh-CN" sz="1399" kern="0" dirty="0">
                <a:solidFill>
                  <a:prstClr val="black"/>
                </a:solidFill>
                <a:cs typeface="+mn-ea"/>
                <a:sym typeface="+mn-lt"/>
              </a:rPr>
              <a:t>MindSpore backend</a:t>
            </a:r>
            <a:r>
              <a:rPr lang="zh-CN" altLang="en-US" sz="1399" kern="0" dirty="0">
                <a:solidFill>
                  <a:prstClr val="black"/>
                </a:solidFill>
                <a:cs typeface="+mn-ea"/>
                <a:sym typeface="+mn-lt"/>
              </a:rPr>
              <a:t>交互</a:t>
            </a:r>
            <a:endParaRPr lang="en-US" altLang="zh-CN" sz="1399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325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MindCompiler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子系统</a:t>
            </a:r>
          </a:p>
        </p:txBody>
      </p:sp>
      <p:sp>
        <p:nvSpPr>
          <p:cNvPr id="2" name="矩形 1"/>
          <p:cNvSpPr/>
          <p:nvPr/>
        </p:nvSpPr>
        <p:spPr>
          <a:xfrm>
            <a:off x="442913" y="1385536"/>
            <a:ext cx="10800080" cy="2272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39"/>
              </a:lnSpc>
            </a:pPr>
            <a:r>
              <a:rPr lang="en-US" altLang="zh-CN" dirty="0" err="1">
                <a:solidFill>
                  <a:srgbClr val="1D1D1A"/>
                </a:solidFill>
                <a:cs typeface="+mn-ea"/>
                <a:sym typeface="+mn-lt"/>
              </a:rPr>
              <a:t>MindCompiler</a:t>
            </a:r>
            <a:r>
              <a:rPr lang="zh-CN" altLang="en-US" dirty="0">
                <a:solidFill>
                  <a:srgbClr val="1D1D1A"/>
                </a:solidFill>
                <a:cs typeface="+mn-ea"/>
                <a:sym typeface="+mn-lt"/>
              </a:rPr>
              <a:t>提供面向</a:t>
            </a:r>
            <a:r>
              <a:rPr lang="en-US" altLang="zh-CN" dirty="0">
                <a:solidFill>
                  <a:srgbClr val="1D1D1A"/>
                </a:solidFill>
                <a:cs typeface="+mn-ea"/>
                <a:sym typeface="+mn-lt"/>
              </a:rPr>
              <a:t>Mind IR</a:t>
            </a:r>
            <a:r>
              <a:rPr lang="zh-CN" altLang="en-US" dirty="0">
                <a:solidFill>
                  <a:srgbClr val="1D1D1A"/>
                </a:solidFill>
                <a:cs typeface="+mn-ea"/>
                <a:sym typeface="+mn-lt"/>
              </a:rPr>
              <a:t>的图级即时编译能力：</a:t>
            </a:r>
            <a:endParaRPr lang="en-US" altLang="zh-CN" dirty="0">
              <a:solidFill>
                <a:srgbClr val="1D1D1A"/>
              </a:solidFill>
              <a:cs typeface="+mn-ea"/>
              <a:sym typeface="+mn-lt"/>
            </a:endParaRPr>
          </a:p>
          <a:p>
            <a:pPr>
              <a:lnSpc>
                <a:spcPts val="3439"/>
              </a:lnSpc>
            </a:pPr>
            <a:r>
              <a:rPr lang="en-US" altLang="zh-CN" dirty="0">
                <a:solidFill>
                  <a:srgbClr val="1D1D1A"/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1D1D1A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1D1D1A"/>
                </a:solidFill>
                <a:cs typeface="+mn-ea"/>
                <a:sym typeface="+mn-lt"/>
              </a:rPr>
              <a:t>Graph High Level Optimization (GHLO)</a:t>
            </a:r>
            <a:r>
              <a:rPr lang="zh-CN" altLang="en-US" dirty="0">
                <a:solidFill>
                  <a:srgbClr val="1D1D1A"/>
                </a:solidFill>
                <a:cs typeface="+mn-ea"/>
                <a:sym typeface="+mn-lt"/>
              </a:rPr>
              <a:t>面向应用，进行偏前端的优化和功能，如类型推倒、自动微分、二阶优化、自动并行等</a:t>
            </a:r>
            <a:endParaRPr lang="en-US" altLang="zh-CN" dirty="0">
              <a:solidFill>
                <a:srgbClr val="1D1D1A"/>
              </a:solidFill>
              <a:cs typeface="+mn-ea"/>
              <a:sym typeface="+mn-lt"/>
            </a:endParaRPr>
          </a:p>
          <a:p>
            <a:pPr>
              <a:lnSpc>
                <a:spcPts val="3439"/>
              </a:lnSpc>
            </a:pPr>
            <a:r>
              <a:rPr lang="en-US" altLang="zh-CN" dirty="0">
                <a:solidFill>
                  <a:srgbClr val="1D1D1A"/>
                </a:solidFill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1D1D1A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1D1D1A"/>
                </a:solidFill>
                <a:cs typeface="+mn-ea"/>
                <a:sym typeface="+mn-lt"/>
              </a:rPr>
              <a:t> Graph Low Level Optimization (GLLO)</a:t>
            </a:r>
            <a:r>
              <a:rPr lang="zh-CN" altLang="en-US" dirty="0">
                <a:solidFill>
                  <a:srgbClr val="1D1D1A"/>
                </a:solidFill>
                <a:cs typeface="+mn-ea"/>
                <a:sym typeface="+mn-lt"/>
              </a:rPr>
              <a:t>面向硬件，进行偏底层的优化，如算子融合、</a:t>
            </a:r>
            <a:r>
              <a:rPr lang="en-US" altLang="zh-CN" dirty="0">
                <a:solidFill>
                  <a:srgbClr val="1D1D1A"/>
                </a:solidFill>
                <a:cs typeface="+mn-ea"/>
                <a:sym typeface="+mn-lt"/>
              </a:rPr>
              <a:t>layout</a:t>
            </a:r>
            <a:r>
              <a:rPr lang="zh-CN" altLang="en-US" dirty="0">
                <a:solidFill>
                  <a:srgbClr val="1D1D1A"/>
                </a:solidFill>
                <a:cs typeface="+mn-ea"/>
                <a:sym typeface="+mn-lt"/>
              </a:rPr>
              <a:t>优化、冗余消除、内存优化等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953165" y="3693188"/>
            <a:ext cx="9961580" cy="2529561"/>
            <a:chOff x="1118571" y="3522304"/>
            <a:chExt cx="9961580" cy="2529561"/>
          </a:xfrm>
        </p:grpSpPr>
        <p:sp>
          <p:nvSpPr>
            <p:cNvPr id="4" name="矩形 3"/>
            <p:cNvSpPr/>
            <p:nvPr/>
          </p:nvSpPr>
          <p:spPr>
            <a:xfrm>
              <a:off x="6526827" y="5106698"/>
              <a:ext cx="4150452" cy="425978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zh-CN" sz="1200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18571" y="3522304"/>
              <a:ext cx="3672228" cy="2384332"/>
            </a:xfrm>
            <a:prstGeom prst="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dirty="0" err="1">
                  <a:solidFill>
                    <a:srgbClr val="1D1D1A"/>
                  </a:solidFill>
                  <a:cs typeface="+mn-ea"/>
                  <a:sym typeface="+mn-lt"/>
                </a:rPr>
                <a:t>MindCompiler</a:t>
              </a:r>
              <a:endParaRPr lang="zh-CN" altLang="en-US" sz="12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526827" y="3883822"/>
              <a:ext cx="4150452" cy="864931"/>
              <a:chOff x="2042330" y="258037"/>
              <a:chExt cx="5555228" cy="99840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042330" y="258037"/>
                <a:ext cx="5555228" cy="998408"/>
              </a:xfrm>
              <a:prstGeom prst="rect">
                <a:avLst/>
              </a:prstGeom>
              <a:gradFill flip="none" rotWithShape="1">
                <a:gsLst>
                  <a:gs pos="0">
                    <a:srgbClr val="4FB4FF">
                      <a:tint val="66000"/>
                      <a:satMod val="160000"/>
                    </a:srgbClr>
                  </a:gs>
                  <a:gs pos="50000">
                    <a:srgbClr val="4FB4FF">
                      <a:tint val="44500"/>
                      <a:satMod val="160000"/>
                    </a:srgbClr>
                  </a:gs>
                  <a:gs pos="100000">
                    <a:srgbClr val="4FB4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endParaRPr lang="en-US" altLang="zh-CN" sz="1200" dirty="0">
                  <a:solidFill>
                    <a:srgbClr val="1D1D1A"/>
                  </a:solidFill>
                  <a:cs typeface="+mn-ea"/>
                  <a:sym typeface="+mn-lt"/>
                </a:endParaRPr>
              </a:p>
              <a:p>
                <a:endParaRPr lang="zh-CN" altLang="en-US" sz="120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755095" y="410940"/>
                <a:ext cx="1406835" cy="275387"/>
              </a:xfrm>
              <a:prstGeom prst="rect">
                <a:avLst/>
              </a:prstGeom>
              <a:gradFill flip="none" rotWithShape="1">
                <a:gsLst>
                  <a:gs pos="0">
                    <a:srgbClr val="4FB4FF">
                      <a:tint val="66000"/>
                      <a:satMod val="160000"/>
                    </a:srgbClr>
                  </a:gs>
                  <a:gs pos="50000">
                    <a:srgbClr val="4FB4FF">
                      <a:tint val="44500"/>
                      <a:satMod val="160000"/>
                    </a:srgbClr>
                  </a:gs>
                  <a:gs pos="100000">
                    <a:srgbClr val="4FB4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rgbClr val="1D1D1A"/>
                    </a:solidFill>
                    <a:cs typeface="+mn-ea"/>
                    <a:sym typeface="+mn-lt"/>
                  </a:rPr>
                  <a:t>混合精度</a:t>
                </a: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037093" y="5185415"/>
              <a:ext cx="867213" cy="248575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算子选择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9432370" y="5185414"/>
              <a:ext cx="851643" cy="248576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内存优化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110435" y="5162265"/>
              <a:ext cx="1119544" cy="279229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Layout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优化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9299445" y="4009954"/>
              <a:ext cx="984569" cy="215181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自动微分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394598" y="4018863"/>
              <a:ext cx="682685" cy="214588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类型推导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050409" y="4369979"/>
              <a:ext cx="1060026" cy="243512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自动并行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394598" y="4369980"/>
              <a:ext cx="682685" cy="235683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二阶优化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341871" y="4480735"/>
              <a:ext cx="3113508" cy="359666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GHLO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8448" y="5106698"/>
              <a:ext cx="3113508" cy="327292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GLLO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cxnSp>
          <p:nvCxnSpPr>
            <p:cNvPr id="18" name="直接箭头连接符 17"/>
            <p:cNvCxnSpPr>
              <a:stCxn id="7" idx="2"/>
              <a:endCxn id="4" idx="0"/>
            </p:cNvCxnSpPr>
            <p:nvPr/>
          </p:nvCxnSpPr>
          <p:spPr>
            <a:xfrm>
              <a:off x="8602053" y="4748752"/>
              <a:ext cx="0" cy="357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8602051" y="4583081"/>
              <a:ext cx="2478100" cy="460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439"/>
                </a:lnSpc>
              </a:pP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后端选择：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Ascend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GPU…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4451956" y="3883821"/>
              <a:ext cx="2074870" cy="596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451956" y="5433990"/>
              <a:ext cx="2091529" cy="6178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9299445" y="4369980"/>
              <a:ext cx="967271" cy="235715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图算融合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526827" y="5784449"/>
              <a:ext cx="4150452" cy="267416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solidFill>
                    <a:srgbClr val="1D1D1A"/>
                  </a:solidFill>
                  <a:cs typeface="+mn-ea"/>
                  <a:sym typeface="+mn-lt"/>
                </a:rPr>
                <a:t>MindIR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cxnSp>
          <p:nvCxnSpPr>
            <p:cNvPr id="24" name="肘形连接符 23"/>
            <p:cNvCxnSpPr>
              <a:stCxn id="23" idx="3"/>
              <a:endCxn id="4" idx="3"/>
            </p:cNvCxnSpPr>
            <p:nvPr/>
          </p:nvCxnSpPr>
          <p:spPr>
            <a:xfrm flipV="1">
              <a:off x="10677278" y="5319687"/>
              <a:ext cx="12695" cy="598470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>
              <a:stCxn id="23" idx="3"/>
              <a:endCxn id="7" idx="3"/>
            </p:cNvCxnSpPr>
            <p:nvPr/>
          </p:nvCxnSpPr>
          <p:spPr>
            <a:xfrm flipV="1">
              <a:off x="10677278" y="4316287"/>
              <a:ext cx="12695" cy="1601870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8093" y="3955735"/>
              <a:ext cx="3113508" cy="359666"/>
            </a:xfrm>
            <a:prstGeom prst="rect">
              <a:avLst/>
            </a:prstGeom>
            <a:gradFill flip="none" rotWithShape="1">
              <a:gsLst>
                <a:gs pos="0">
                  <a:srgbClr val="4FB4FF">
                    <a:tint val="66000"/>
                    <a:satMod val="160000"/>
                  </a:srgbClr>
                </a:gs>
                <a:gs pos="50000">
                  <a:srgbClr val="4FB4FF">
                    <a:tint val="44500"/>
                    <a:satMod val="160000"/>
                  </a:srgbClr>
                </a:gs>
                <a:gs pos="100000">
                  <a:srgbClr val="4FB4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C ++  API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9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MindSpore Runtime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子系统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1961" y="1720793"/>
            <a:ext cx="3879714" cy="1661613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b="1" dirty="0" err="1">
                <a:solidFill>
                  <a:srgbClr val="1D1D1A"/>
                </a:solidFill>
                <a:cs typeface="+mn-ea"/>
                <a:sym typeface="+mn-lt"/>
              </a:rPr>
              <a:t>MindSpore</a:t>
            </a:r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 Runtime</a:t>
            </a:r>
            <a:endParaRPr lang="zh-CN" altLang="en-US" sz="13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4703" y="2276745"/>
            <a:ext cx="1529167" cy="784583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200" dirty="0" err="1">
                <a:solidFill>
                  <a:srgbClr val="1D1D1A"/>
                </a:solidFill>
                <a:cs typeface="+mn-ea"/>
                <a:sym typeface="+mn-lt"/>
              </a:rPr>
              <a:t>MindRT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09487" y="2309120"/>
            <a:ext cx="1514701" cy="752208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200" dirty="0" err="1">
                <a:solidFill>
                  <a:srgbClr val="1D1D1A"/>
                </a:solidFill>
                <a:cs typeface="+mn-ea"/>
                <a:sym typeface="+mn-lt"/>
              </a:rPr>
              <a:t>MindRT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 lite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08615" y="2654721"/>
            <a:ext cx="763181" cy="310597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runtime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7366" y="2650284"/>
            <a:ext cx="763181" cy="310597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runtime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71466" y="2648119"/>
            <a:ext cx="498127" cy="310597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ops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98870" y="2648119"/>
            <a:ext cx="498127" cy="310597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ops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21059" y="1322432"/>
            <a:ext cx="5670616" cy="227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39"/>
              </a:lnSpc>
            </a:pPr>
            <a:r>
              <a:rPr lang="zh-CN" altLang="en-US" sz="2399" dirty="0">
                <a:solidFill>
                  <a:srgbClr val="1D1D1A"/>
                </a:solidFill>
                <a:cs typeface="+mn-ea"/>
                <a:sym typeface="+mn-lt"/>
              </a:rPr>
              <a:t>统一的运行时（</a:t>
            </a:r>
            <a:r>
              <a:rPr lang="en-US" altLang="zh-CN" sz="2399" dirty="0" err="1">
                <a:solidFill>
                  <a:srgbClr val="1D1D1A"/>
                </a:solidFill>
                <a:cs typeface="+mn-ea"/>
                <a:sym typeface="+mn-lt"/>
              </a:rPr>
              <a:t>RunTime</a:t>
            </a:r>
            <a:r>
              <a:rPr lang="zh-CN" altLang="en-US" sz="2399" dirty="0">
                <a:solidFill>
                  <a:srgbClr val="1D1D1A"/>
                </a:solidFill>
                <a:cs typeface="+mn-ea"/>
                <a:sym typeface="+mn-lt"/>
              </a:rPr>
              <a:t>）系统：</a:t>
            </a:r>
            <a:endParaRPr lang="en-US" altLang="zh-CN" sz="2399" dirty="0">
              <a:solidFill>
                <a:srgbClr val="1D1D1A"/>
              </a:solidFill>
              <a:cs typeface="+mn-ea"/>
              <a:sym typeface="+mn-lt"/>
            </a:endParaRPr>
          </a:p>
          <a:p>
            <a:pPr>
              <a:lnSpc>
                <a:spcPts val="3439"/>
              </a:lnSpc>
            </a:pPr>
            <a:r>
              <a:rPr lang="en-US" altLang="zh-CN" sz="1599" dirty="0">
                <a:solidFill>
                  <a:srgbClr val="1D1D1A"/>
                </a:solidFill>
                <a:cs typeface="+mn-ea"/>
                <a:sym typeface="+mn-lt"/>
              </a:rPr>
              <a:t>1</a:t>
            </a:r>
            <a:r>
              <a:rPr lang="zh-CN" altLang="en-US" sz="1599" dirty="0">
                <a:solidFill>
                  <a:srgbClr val="1D1D1A"/>
                </a:solidFill>
                <a:cs typeface="+mn-ea"/>
                <a:sym typeface="+mn-lt"/>
              </a:rPr>
              <a:t>、支持端、云多种设备形态要求</a:t>
            </a:r>
            <a:endParaRPr lang="en-US" altLang="zh-CN" sz="1599" dirty="0">
              <a:solidFill>
                <a:srgbClr val="1D1D1A"/>
              </a:solidFill>
              <a:cs typeface="+mn-ea"/>
              <a:sym typeface="+mn-lt"/>
            </a:endParaRPr>
          </a:p>
          <a:p>
            <a:pPr>
              <a:lnSpc>
                <a:spcPts val="3439"/>
              </a:lnSpc>
            </a:pPr>
            <a:r>
              <a:rPr lang="en-US" altLang="zh-CN" sz="1599" dirty="0">
                <a:solidFill>
                  <a:srgbClr val="1D1D1A"/>
                </a:solidFill>
                <a:cs typeface="+mn-ea"/>
                <a:sym typeface="+mn-lt"/>
              </a:rPr>
              <a:t>2</a:t>
            </a:r>
            <a:r>
              <a:rPr lang="zh-CN" altLang="en-US" sz="1599" dirty="0">
                <a:solidFill>
                  <a:srgbClr val="1D1D1A"/>
                </a:solidFill>
                <a:cs typeface="+mn-ea"/>
                <a:sym typeface="+mn-lt"/>
              </a:rPr>
              <a:t>、支持多种硬件设置的调度管理，如</a:t>
            </a:r>
            <a:r>
              <a:rPr lang="en-US" altLang="zh-CN" sz="1599" dirty="0">
                <a:solidFill>
                  <a:srgbClr val="1D1D1A"/>
                </a:solidFill>
                <a:cs typeface="+mn-ea"/>
                <a:sym typeface="+mn-lt"/>
              </a:rPr>
              <a:t>Ascend</a:t>
            </a:r>
            <a:r>
              <a:rPr lang="zh-CN" altLang="en-US" sz="1599" dirty="0">
                <a:solidFill>
                  <a:srgbClr val="1D1D1A"/>
                </a:solidFill>
                <a:cs typeface="+mn-ea"/>
                <a:sym typeface="+mn-lt"/>
              </a:rPr>
              <a:t>、</a:t>
            </a:r>
            <a:r>
              <a:rPr lang="en-US" altLang="zh-CN" sz="1599" dirty="0">
                <a:solidFill>
                  <a:srgbClr val="1D1D1A"/>
                </a:solidFill>
                <a:cs typeface="+mn-ea"/>
                <a:sym typeface="+mn-lt"/>
              </a:rPr>
              <a:t>GPU</a:t>
            </a:r>
            <a:r>
              <a:rPr lang="zh-CN" altLang="en-US" sz="1599" dirty="0">
                <a:solidFill>
                  <a:srgbClr val="1D1D1A"/>
                </a:solidFill>
                <a:cs typeface="+mn-ea"/>
                <a:sym typeface="+mn-lt"/>
              </a:rPr>
              <a:t>、</a:t>
            </a:r>
            <a:r>
              <a:rPr lang="en-US" altLang="zh-CN" sz="1599" dirty="0">
                <a:solidFill>
                  <a:srgbClr val="1D1D1A"/>
                </a:solidFill>
                <a:cs typeface="+mn-ea"/>
                <a:sym typeface="+mn-lt"/>
              </a:rPr>
              <a:t>CPU</a:t>
            </a:r>
          </a:p>
          <a:p>
            <a:pPr>
              <a:lnSpc>
                <a:spcPts val="3439"/>
              </a:lnSpc>
            </a:pPr>
            <a:r>
              <a:rPr lang="en-US" altLang="zh-CN" sz="1599" dirty="0">
                <a:solidFill>
                  <a:srgbClr val="1D1D1A"/>
                </a:solidFill>
                <a:cs typeface="+mn-ea"/>
                <a:sym typeface="+mn-lt"/>
              </a:rPr>
              <a:t>3</a:t>
            </a:r>
            <a:r>
              <a:rPr lang="zh-CN" altLang="en-US" sz="1599" dirty="0">
                <a:solidFill>
                  <a:srgbClr val="1D1D1A"/>
                </a:solidFill>
                <a:cs typeface="+mn-ea"/>
                <a:sym typeface="+mn-lt"/>
              </a:rPr>
              <a:t>、内存池化管理，高效内存复用</a:t>
            </a:r>
            <a:endParaRPr lang="en-US" altLang="zh-CN" sz="1599" dirty="0">
              <a:solidFill>
                <a:srgbClr val="1D1D1A"/>
              </a:solidFill>
              <a:cs typeface="+mn-ea"/>
              <a:sym typeface="+mn-lt"/>
            </a:endParaRPr>
          </a:p>
          <a:p>
            <a:pPr>
              <a:lnSpc>
                <a:spcPts val="3439"/>
              </a:lnSpc>
            </a:pPr>
            <a:r>
              <a:rPr lang="en-US" altLang="zh-CN" sz="1599" dirty="0">
                <a:solidFill>
                  <a:srgbClr val="1D1D1A"/>
                </a:solidFill>
                <a:cs typeface="+mn-ea"/>
                <a:sym typeface="+mn-lt"/>
              </a:rPr>
              <a:t>4</a:t>
            </a:r>
            <a:r>
              <a:rPr lang="zh-CN" altLang="en-US" sz="1599" dirty="0">
                <a:solidFill>
                  <a:srgbClr val="1D1D1A"/>
                </a:solidFill>
                <a:cs typeface="+mn-ea"/>
                <a:sym typeface="+mn-lt"/>
              </a:rPr>
              <a:t>、算子异步、异构执行，多流并发</a:t>
            </a:r>
          </a:p>
        </p:txBody>
      </p:sp>
      <p:sp>
        <p:nvSpPr>
          <p:cNvPr id="12" name="椭圆 11"/>
          <p:cNvSpPr/>
          <p:nvPr/>
        </p:nvSpPr>
        <p:spPr>
          <a:xfrm>
            <a:off x="2799677" y="4413293"/>
            <a:ext cx="439893" cy="21298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557027" y="4284446"/>
            <a:ext cx="439893" cy="21298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57026" y="4756257"/>
            <a:ext cx="439893" cy="21298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343451" y="4519784"/>
            <a:ext cx="439893" cy="21298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100800" y="4543277"/>
            <a:ext cx="439893" cy="21298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666"/>
              </a:solidFill>
              <a:cs typeface="+mn-ea"/>
              <a:sym typeface="+mn-lt"/>
            </a:endParaRPr>
          </a:p>
        </p:txBody>
      </p:sp>
      <p:cxnSp>
        <p:nvCxnSpPr>
          <p:cNvPr id="17" name="直接箭头连接符 16"/>
          <p:cNvCxnSpPr>
            <a:stCxn id="12" idx="6"/>
            <a:endCxn id="13" idx="2"/>
          </p:cNvCxnSpPr>
          <p:nvPr/>
        </p:nvCxnSpPr>
        <p:spPr>
          <a:xfrm flipV="1">
            <a:off x="3239570" y="4390936"/>
            <a:ext cx="317457" cy="12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6"/>
            <a:endCxn id="14" idx="2"/>
          </p:cNvCxnSpPr>
          <p:nvPr/>
        </p:nvCxnSpPr>
        <p:spPr>
          <a:xfrm>
            <a:off x="3239570" y="4519784"/>
            <a:ext cx="317456" cy="34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6"/>
            <a:endCxn id="15" idx="2"/>
          </p:cNvCxnSpPr>
          <p:nvPr/>
        </p:nvCxnSpPr>
        <p:spPr>
          <a:xfrm>
            <a:off x="3996920" y="4390936"/>
            <a:ext cx="346531" cy="235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6"/>
            <a:endCxn id="15" idx="2"/>
          </p:cNvCxnSpPr>
          <p:nvPr/>
        </p:nvCxnSpPr>
        <p:spPr>
          <a:xfrm flipV="1">
            <a:off x="3996919" y="4626274"/>
            <a:ext cx="346532" cy="23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5" idx="6"/>
            <a:endCxn id="16" idx="2"/>
          </p:cNvCxnSpPr>
          <p:nvPr/>
        </p:nvCxnSpPr>
        <p:spPr>
          <a:xfrm>
            <a:off x="4783344" y="4626274"/>
            <a:ext cx="317456" cy="2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2640949" y="5336212"/>
            <a:ext cx="2899744" cy="34296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>
                <a:solidFill>
                  <a:srgbClr val="666666"/>
                </a:solidFill>
                <a:cs typeface="+mn-ea"/>
                <a:sym typeface="+mn-lt"/>
              </a:rPr>
              <a:t>Ascend</a:t>
            </a:r>
            <a:endParaRPr lang="zh-CN" altLang="en-US" sz="1799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3918495" y="5098086"/>
            <a:ext cx="503379" cy="129983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27324" y="4814479"/>
            <a:ext cx="1986843" cy="52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99" dirty="0">
                <a:solidFill>
                  <a:srgbClr val="1D1D1A"/>
                </a:solidFill>
                <a:cs typeface="+mn-ea"/>
                <a:sym typeface="+mn-lt"/>
              </a:rPr>
              <a:t>整图下沉，避免额外</a:t>
            </a:r>
            <a:r>
              <a:rPr lang="en-US" altLang="zh-CN" sz="1399" dirty="0">
                <a:solidFill>
                  <a:srgbClr val="1D1D1A"/>
                </a:solidFill>
                <a:cs typeface="+mn-ea"/>
                <a:sym typeface="+mn-lt"/>
              </a:rPr>
              <a:t>host-device</a:t>
            </a:r>
            <a:r>
              <a:rPr lang="zh-CN" altLang="en-US" sz="1399" dirty="0">
                <a:solidFill>
                  <a:srgbClr val="1D1D1A"/>
                </a:solidFill>
                <a:cs typeface="+mn-ea"/>
                <a:sym typeface="+mn-lt"/>
              </a:rPr>
              <a:t>交互开销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7023304" y="4234331"/>
            <a:ext cx="981229" cy="3429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>
                <a:solidFill>
                  <a:srgbClr val="666666"/>
                </a:solidFill>
                <a:cs typeface="+mn-ea"/>
                <a:sym typeface="+mn-lt"/>
              </a:rPr>
              <a:t>host</a:t>
            </a:r>
            <a:endParaRPr lang="zh-CN" altLang="en-US" sz="1799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94983" y="4889716"/>
            <a:ext cx="931792" cy="30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99" dirty="0">
                <a:solidFill>
                  <a:srgbClr val="1D1D1A"/>
                </a:solidFill>
                <a:cs typeface="+mn-ea"/>
                <a:sym typeface="+mn-lt"/>
              </a:rPr>
              <a:t>整图执行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8556636" y="4253557"/>
            <a:ext cx="981229" cy="3429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>
                <a:solidFill>
                  <a:srgbClr val="666666"/>
                </a:solidFill>
                <a:cs typeface="+mn-ea"/>
                <a:sym typeface="+mn-lt"/>
              </a:rPr>
              <a:t>Ascend</a:t>
            </a:r>
            <a:endParaRPr lang="zh-CN" altLang="en-US" sz="1799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>
            <a:stCxn id="25" idx="2"/>
          </p:cNvCxnSpPr>
          <p:nvPr/>
        </p:nvCxnSpPr>
        <p:spPr>
          <a:xfrm>
            <a:off x="7513918" y="4577294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2"/>
          </p:cNvCxnSpPr>
          <p:nvPr/>
        </p:nvCxnSpPr>
        <p:spPr>
          <a:xfrm>
            <a:off x="9047250" y="4596520"/>
            <a:ext cx="0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7513919" y="4643970"/>
            <a:ext cx="1533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7513919" y="5890354"/>
            <a:ext cx="1533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9047251" y="4870354"/>
            <a:ext cx="181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241364" y="48703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9047251" y="5582496"/>
            <a:ext cx="181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543153" y="4636501"/>
            <a:ext cx="1450479" cy="116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99" dirty="0">
                <a:solidFill>
                  <a:srgbClr val="1D1D1A"/>
                </a:solidFill>
                <a:cs typeface="+mn-ea"/>
                <a:sym typeface="+mn-lt"/>
              </a:rPr>
              <a:t>输入输出数据通过缓存队列传递，及零拷贝机制，保证数据拷贝充分隐藏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333044" y="4519785"/>
            <a:ext cx="1018541" cy="916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39"/>
              </a:lnSpc>
            </a:pPr>
            <a:r>
              <a:rPr lang="zh-CN" altLang="en-US" sz="1799" dirty="0">
                <a:solidFill>
                  <a:srgbClr val="1D1D1A"/>
                </a:solidFill>
                <a:cs typeface="+mn-ea"/>
                <a:sym typeface="+mn-lt"/>
              </a:rPr>
              <a:t>特色技术点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1011699" y="3938359"/>
            <a:ext cx="9856091" cy="21595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66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33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MindData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子系统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03268" y="4361415"/>
            <a:ext cx="4930706" cy="1903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99" b="1" dirty="0">
                <a:solidFill>
                  <a:srgbClr val="000000"/>
                </a:solidFill>
                <a:cs typeface="+mn-ea"/>
                <a:sym typeface="+mn-lt"/>
              </a:rPr>
              <a:t>运行流程：</a:t>
            </a:r>
            <a:endParaRPr lang="en-US" altLang="zh-CN" sz="1599" b="1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763" indent="-342763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数据图生成：根据用户的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Python API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调用，生成数据图；</a:t>
            </a:r>
            <a:endParaRPr lang="en-US" altLang="zh-CN" sz="1599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763" indent="-342763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数据图执行：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Pipeline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并行执行数据图中的数据算子完成数据集加载、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shuffle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、数据增强、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batch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等处理；</a:t>
            </a:r>
            <a:endParaRPr lang="en-US" altLang="zh-CN" sz="1599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763" indent="-342763" algn="just" eaLnBrk="0" hangingPunct="0">
              <a:buFont typeface="+mj-lt"/>
              <a:buAutoNum type="arabicPeriod"/>
            </a:pP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数据导入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Device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：处理后数据导入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Device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训练；</a:t>
            </a:r>
            <a:endParaRPr lang="en-US" altLang="zh-CN" sz="1599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03268" y="2435642"/>
            <a:ext cx="4930706" cy="18203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99" b="1" dirty="0">
                <a:solidFill>
                  <a:srgbClr val="000000"/>
                </a:solidFill>
                <a:cs typeface="+mn-ea"/>
                <a:sym typeface="+mn-lt"/>
              </a:rPr>
              <a:t>关键功能：</a:t>
            </a:r>
            <a:endParaRPr lang="en-US" altLang="zh-CN" sz="1599" b="1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流水线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+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并行方式执行，提高数据处理吞吐量；</a:t>
            </a:r>
            <a:endParaRPr lang="en-US" altLang="zh-CN" sz="1599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丰富的数据算子；</a:t>
            </a:r>
            <a:endParaRPr lang="en-US" altLang="zh-CN" sz="1599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用户自定义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python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算子，以及用户灵活定制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pipeline (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数据加载、采样、增强等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)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；</a:t>
            </a:r>
            <a:endParaRPr lang="en-US" altLang="zh-CN" sz="1599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异构硬件加速</a:t>
            </a:r>
            <a:r>
              <a:rPr lang="en-US" altLang="zh-CN" sz="1599" dirty="0">
                <a:solidFill>
                  <a:srgbClr val="000000"/>
                </a:solidFill>
                <a:cs typeface="+mn-ea"/>
                <a:sym typeface="+mn-lt"/>
              </a:rPr>
              <a:t>(Ascend/GPU/CPU)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；</a:t>
            </a:r>
            <a:endParaRPr lang="en-US" altLang="zh-CN" sz="1599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599" dirty="0" err="1">
                <a:solidFill>
                  <a:srgbClr val="000000"/>
                </a:solidFill>
                <a:cs typeface="+mn-ea"/>
                <a:sym typeface="+mn-lt"/>
              </a:rPr>
              <a:t>MindRecord</a:t>
            </a:r>
            <a:r>
              <a:rPr lang="zh-CN" altLang="en-US" sz="1599" dirty="0">
                <a:solidFill>
                  <a:srgbClr val="000000"/>
                </a:solidFill>
                <a:cs typeface="+mn-ea"/>
                <a:sym typeface="+mn-lt"/>
              </a:rPr>
              <a:t>：自带元数据、聚合存储；</a:t>
            </a:r>
            <a:endParaRPr lang="en-US" altLang="zh-CN" sz="1599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42969" y="1558894"/>
            <a:ext cx="8610229" cy="388992"/>
            <a:chOff x="-339925" y="731953"/>
            <a:chExt cx="10068024" cy="933650"/>
          </a:xfrm>
          <a:noFill/>
        </p:grpSpPr>
        <p:sp>
          <p:nvSpPr>
            <p:cNvPr id="7" name="椭圆 6"/>
            <p:cNvSpPr/>
            <p:nvPr/>
          </p:nvSpPr>
          <p:spPr>
            <a:xfrm>
              <a:off x="-339925" y="731953"/>
              <a:ext cx="1559293" cy="93365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en-US" sz="1399" dirty="0">
                  <a:solidFill>
                    <a:srgbClr val="000000"/>
                  </a:solidFill>
                  <a:cs typeface="+mn-ea"/>
                  <a:sym typeface="+mn-lt"/>
                </a:rPr>
                <a:t>加载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1787258" y="731953"/>
              <a:ext cx="1559293" cy="93365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shuffle</a:t>
              </a: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14441" y="731953"/>
              <a:ext cx="1559293" cy="93365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map</a:t>
              </a: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022374" y="731953"/>
              <a:ext cx="1559292" cy="93365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batch</a:t>
              </a: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8168807" y="731953"/>
              <a:ext cx="1559292" cy="93365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399" dirty="0">
                  <a:solidFill>
                    <a:srgbClr val="000000"/>
                  </a:solidFill>
                  <a:cs typeface="+mn-ea"/>
                  <a:sym typeface="+mn-lt"/>
                </a:rPr>
                <a:t>repeat</a:t>
              </a:r>
              <a:endParaRPr lang="zh-CN" altLang="en-US" sz="1399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cxnSp>
          <p:nvCxnSpPr>
            <p:cNvPr id="12" name="直接箭头连接符 11"/>
            <p:cNvCxnSpPr>
              <a:stCxn id="7" idx="6"/>
              <a:endCxn id="8" idx="2"/>
            </p:cNvCxnSpPr>
            <p:nvPr/>
          </p:nvCxnSpPr>
          <p:spPr>
            <a:xfrm>
              <a:off x="1219368" y="1198778"/>
              <a:ext cx="567890" cy="0"/>
            </a:xfrm>
            <a:prstGeom prst="straightConnector1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8" idx="6"/>
              <a:endCxn id="9" idx="2"/>
            </p:cNvCxnSpPr>
            <p:nvPr/>
          </p:nvCxnSpPr>
          <p:spPr>
            <a:xfrm>
              <a:off x="3346551" y="1198778"/>
              <a:ext cx="567890" cy="0"/>
            </a:xfrm>
            <a:prstGeom prst="straightConnector1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接箭头连接符 13"/>
            <p:cNvCxnSpPr>
              <a:stCxn id="9" idx="6"/>
              <a:endCxn id="10" idx="2"/>
            </p:cNvCxnSpPr>
            <p:nvPr/>
          </p:nvCxnSpPr>
          <p:spPr>
            <a:xfrm>
              <a:off x="5473734" y="1198778"/>
              <a:ext cx="548640" cy="0"/>
            </a:xfrm>
            <a:prstGeom prst="straightConnector1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0" idx="6"/>
              <a:endCxn id="11" idx="2"/>
            </p:cNvCxnSpPr>
            <p:nvPr/>
          </p:nvCxnSpPr>
          <p:spPr>
            <a:xfrm>
              <a:off x="7581667" y="1198778"/>
              <a:ext cx="587141" cy="0"/>
            </a:xfrm>
            <a:prstGeom prst="straightConnector1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5191237" y="1998482"/>
            <a:ext cx="226215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99" dirty="0">
                <a:solidFill>
                  <a:srgbClr val="1D1D1A"/>
                </a:solidFill>
                <a:cs typeface="+mn-ea"/>
                <a:sym typeface="+mn-lt"/>
              </a:rPr>
              <a:t>典型训练数据处理</a:t>
            </a:r>
            <a:r>
              <a:rPr lang="en-US" altLang="zh-CN" sz="1399" dirty="0">
                <a:solidFill>
                  <a:srgbClr val="1D1D1A"/>
                </a:solidFill>
                <a:cs typeface="+mn-ea"/>
                <a:sym typeface="+mn-lt"/>
              </a:rPr>
              <a:t>pipeline</a:t>
            </a:r>
            <a:endParaRPr lang="zh-CN" altLang="en-US" sz="1399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8891" y="1142186"/>
            <a:ext cx="10736446" cy="369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99" b="1" dirty="0" err="1">
                <a:solidFill>
                  <a:srgbClr val="1D1D1A"/>
                </a:solidFill>
                <a:cs typeface="+mn-ea"/>
                <a:sym typeface="+mn-lt"/>
              </a:rPr>
              <a:t>MindData</a:t>
            </a:r>
            <a:r>
              <a:rPr lang="zh-CN" altLang="en-US" sz="1799" b="1" dirty="0">
                <a:solidFill>
                  <a:srgbClr val="1D1D1A"/>
                </a:solidFill>
                <a:cs typeface="+mn-ea"/>
                <a:sym typeface="+mn-lt"/>
              </a:rPr>
              <a:t>负责高效执行</a:t>
            </a:r>
            <a:r>
              <a:rPr lang="zh-CN" altLang="zh-CN" sz="1799" b="1" dirty="0">
                <a:solidFill>
                  <a:srgbClr val="1D1D1A"/>
                </a:solidFill>
                <a:cs typeface="+mn-ea"/>
                <a:sym typeface="+mn-lt"/>
              </a:rPr>
              <a:t>训练数据</a:t>
            </a:r>
            <a:r>
              <a:rPr lang="zh-CN" altLang="en-US" sz="1799" b="1" dirty="0">
                <a:solidFill>
                  <a:srgbClr val="1D1D1A"/>
                </a:solidFill>
                <a:cs typeface="+mn-ea"/>
                <a:sym typeface="+mn-lt"/>
              </a:rPr>
              <a:t>处理</a:t>
            </a:r>
            <a:r>
              <a:rPr lang="en-US" altLang="zh-CN" sz="1799" b="1" dirty="0">
                <a:solidFill>
                  <a:srgbClr val="1D1D1A"/>
                </a:solidFill>
                <a:cs typeface="+mn-ea"/>
                <a:sym typeface="+mn-lt"/>
              </a:rPr>
              <a:t>pipeline</a:t>
            </a:r>
            <a:r>
              <a:rPr lang="zh-CN" altLang="en-US" sz="1799" b="1" dirty="0">
                <a:solidFill>
                  <a:srgbClr val="1D1D1A"/>
                </a:solidFill>
                <a:cs typeface="+mn-ea"/>
                <a:sym typeface="+mn-lt"/>
              </a:rPr>
              <a:t>，与计算形成流水，数据及时导入训练。</a:t>
            </a:r>
            <a:endParaRPr lang="en-US" altLang="zh-CN" sz="17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9722" y="2570903"/>
            <a:ext cx="4386045" cy="2549271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b="1" dirty="0" err="1">
                <a:solidFill>
                  <a:srgbClr val="1D1D1A"/>
                </a:solidFill>
                <a:cs typeface="+mn-ea"/>
                <a:sym typeface="+mn-lt"/>
              </a:rPr>
              <a:t>MindData</a:t>
            </a:r>
            <a:endParaRPr lang="zh-CN" altLang="en-US" sz="13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19" name="直接箭头连接符 18"/>
          <p:cNvCxnSpPr>
            <a:stCxn id="20" idx="1"/>
          </p:cNvCxnSpPr>
          <p:nvPr/>
        </p:nvCxnSpPr>
        <p:spPr bwMode="auto">
          <a:xfrm flipV="1">
            <a:off x="1842969" y="5120175"/>
            <a:ext cx="548534" cy="171395"/>
          </a:xfrm>
          <a:prstGeom prst="straightConnector1">
            <a:avLst/>
          </a:prstGeom>
          <a:solidFill>
            <a:srgbClr val="CCECFF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圆柱形 19"/>
          <p:cNvSpPr/>
          <p:nvPr/>
        </p:nvSpPr>
        <p:spPr>
          <a:xfrm>
            <a:off x="1158868" y="5291571"/>
            <a:ext cx="1368200" cy="667569"/>
          </a:xfrm>
          <a:prstGeom prst="can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b="1" dirty="0" err="1">
                <a:solidFill>
                  <a:srgbClr val="1D1D1A"/>
                </a:solidFill>
                <a:cs typeface="+mn-ea"/>
                <a:sym typeface="+mn-lt"/>
              </a:rPr>
              <a:t>MindRecord</a:t>
            </a:r>
            <a:endParaRPr lang="en-US" altLang="zh-CN" sz="1399" b="1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/</a:t>
            </a:r>
            <a:r>
              <a:rPr lang="en-US" altLang="zh-CN" sz="1399" b="1" dirty="0" err="1">
                <a:solidFill>
                  <a:srgbClr val="1D1D1A"/>
                </a:solidFill>
                <a:cs typeface="+mn-ea"/>
                <a:sym typeface="+mn-lt"/>
              </a:rPr>
              <a:t>TFRecord</a:t>
            </a:r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/…</a:t>
            </a:r>
            <a:endParaRPr lang="zh-CN" altLang="en-US" sz="13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158869" y="2997598"/>
            <a:ext cx="3867765" cy="380172"/>
          </a:xfrm>
          <a:prstGeom prst="round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API(Python/</a:t>
            </a:r>
            <a:r>
              <a:rPr lang="en-US" altLang="zh-CN" sz="1200" dirty="0" err="1">
                <a:solidFill>
                  <a:srgbClr val="1D1D1A"/>
                </a:solidFill>
                <a:cs typeface="+mn-ea"/>
                <a:sym typeface="+mn-lt"/>
              </a:rPr>
              <a:t>c++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22" name="圆角矩形 21"/>
          <p:cNvSpPr/>
          <p:nvPr/>
        </p:nvSpPr>
        <p:spPr bwMode="auto">
          <a:xfrm>
            <a:off x="1158870" y="3481584"/>
            <a:ext cx="3867765" cy="1548874"/>
          </a:xfrm>
          <a:prstGeom prst="round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b="1" dirty="0" err="1">
                <a:solidFill>
                  <a:srgbClr val="1D1D1A"/>
                </a:solidFill>
                <a:cs typeface="+mn-ea"/>
                <a:sym typeface="+mn-lt"/>
              </a:rPr>
              <a:t>c++</a:t>
            </a:r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 core</a:t>
            </a:r>
          </a:p>
        </p:txBody>
      </p:sp>
      <p:sp>
        <p:nvSpPr>
          <p:cNvPr id="23" name="圆角矩形 22"/>
          <p:cNvSpPr/>
          <p:nvPr/>
        </p:nvSpPr>
        <p:spPr bwMode="auto">
          <a:xfrm>
            <a:off x="1396424" y="3869625"/>
            <a:ext cx="3489427" cy="281774"/>
          </a:xfrm>
          <a:prstGeom prst="round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数据图生成</a:t>
            </a:r>
            <a:endParaRPr lang="en-US" altLang="zh-CN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1383371" y="4216362"/>
            <a:ext cx="3502480" cy="290107"/>
          </a:xfrm>
          <a:prstGeom prst="round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数据图执行</a:t>
            </a:r>
            <a:endParaRPr lang="en-US" altLang="zh-CN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1383371" y="4546702"/>
            <a:ext cx="3502480" cy="391195"/>
          </a:xfrm>
          <a:prstGeom prst="round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数据算子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(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加载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增强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发送等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3715220" y="5386843"/>
            <a:ext cx="1402645" cy="57229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Ascend/GPU/CPU</a:t>
            </a:r>
            <a:endParaRPr lang="zh-CN" altLang="en-US" sz="13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27" name="直接箭头连接符 26"/>
          <p:cNvCxnSpPr>
            <a:endCxn id="26" idx="0"/>
          </p:cNvCxnSpPr>
          <p:nvPr/>
        </p:nvCxnSpPr>
        <p:spPr bwMode="auto">
          <a:xfrm>
            <a:off x="4144976" y="5134273"/>
            <a:ext cx="271566" cy="252570"/>
          </a:xfrm>
          <a:prstGeom prst="straightConnector1">
            <a:avLst/>
          </a:prstGeom>
          <a:solidFill>
            <a:srgbClr val="CCECFF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8382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MindInsight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子系统</a:t>
            </a:r>
          </a:p>
        </p:txBody>
      </p:sp>
      <p:sp>
        <p:nvSpPr>
          <p:cNvPr id="4" name="副标题 1"/>
          <p:cNvSpPr txBox="1">
            <a:spLocks/>
          </p:cNvSpPr>
          <p:nvPr/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02279" indent="-302279" algn="l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53954" y="1297498"/>
            <a:ext cx="5323944" cy="922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99" b="1" dirty="0" err="1">
                <a:solidFill>
                  <a:srgbClr val="1D1D1A"/>
                </a:solidFill>
                <a:cs typeface="+mn-ea"/>
                <a:sym typeface="+mn-lt"/>
              </a:rPr>
              <a:t>MindInsight</a:t>
            </a:r>
            <a:r>
              <a:rPr lang="zh-CN" altLang="en-US" sz="1799" b="1" dirty="0">
                <a:solidFill>
                  <a:srgbClr val="1D1D1A"/>
                </a:solidFill>
                <a:cs typeface="+mn-ea"/>
                <a:sym typeface="+mn-lt"/>
              </a:rPr>
              <a:t>是</a:t>
            </a:r>
            <a:r>
              <a:rPr lang="en-US" altLang="zh-CN" sz="1799" b="1" dirty="0">
                <a:solidFill>
                  <a:srgbClr val="1D1D1A"/>
                </a:solidFill>
                <a:cs typeface="+mn-ea"/>
                <a:sym typeface="+mn-lt"/>
              </a:rPr>
              <a:t>MindSpore</a:t>
            </a:r>
            <a:r>
              <a:rPr lang="zh-CN" altLang="en-US" sz="1799" b="1" dirty="0">
                <a:solidFill>
                  <a:srgbClr val="1D1D1A"/>
                </a:solidFill>
                <a:cs typeface="+mn-ea"/>
                <a:sym typeface="+mn-lt"/>
              </a:rPr>
              <a:t>的调试调优子系统，提供训练过程可视化、模型溯源、</a:t>
            </a:r>
            <a:r>
              <a:rPr lang="en-US" altLang="zh-CN" sz="1799" b="1" dirty="0">
                <a:solidFill>
                  <a:srgbClr val="1D1D1A"/>
                </a:solidFill>
                <a:cs typeface="+mn-ea"/>
                <a:sym typeface="+mn-lt"/>
              </a:rPr>
              <a:t>debugger</a:t>
            </a:r>
            <a:r>
              <a:rPr lang="zh-CN" altLang="en-US" sz="1799" b="1" dirty="0">
                <a:solidFill>
                  <a:srgbClr val="1D1D1A"/>
                </a:solidFill>
                <a:cs typeface="+mn-ea"/>
                <a:sym typeface="+mn-lt"/>
              </a:rPr>
              <a:t>和性能</a:t>
            </a:r>
            <a:r>
              <a:rPr lang="en-US" altLang="zh-CN" sz="1799" b="1" dirty="0">
                <a:solidFill>
                  <a:srgbClr val="1D1D1A"/>
                </a:solidFill>
                <a:cs typeface="+mn-ea"/>
                <a:sym typeface="+mn-lt"/>
              </a:rPr>
              <a:t>profiling</a:t>
            </a:r>
            <a:r>
              <a:rPr lang="zh-CN" altLang="en-US" sz="1799" b="1" dirty="0">
                <a:solidFill>
                  <a:srgbClr val="1D1D1A"/>
                </a:solidFill>
                <a:cs typeface="+mn-ea"/>
                <a:sym typeface="+mn-lt"/>
              </a:rPr>
              <a:t>功能。</a:t>
            </a:r>
            <a:endParaRPr lang="en-US" altLang="zh-CN" sz="17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8890" y="4128687"/>
            <a:ext cx="5149868" cy="1920517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MindSpore</a:t>
            </a:r>
            <a:endParaRPr lang="zh-CN" altLang="en-US" sz="1399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9069" y="4485538"/>
            <a:ext cx="2594315" cy="9782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399" dirty="0">
                <a:solidFill>
                  <a:srgbClr val="1D1D1A"/>
                </a:solidFill>
                <a:cs typeface="+mn-ea"/>
                <a:sym typeface="+mn-lt"/>
              </a:rPr>
              <a:t>训练信息收集</a:t>
            </a:r>
            <a:r>
              <a:rPr lang="en-US" altLang="zh-CN" sz="1399" dirty="0">
                <a:solidFill>
                  <a:srgbClr val="1D1D1A"/>
                </a:solidFill>
                <a:cs typeface="+mn-ea"/>
                <a:sym typeface="+mn-lt"/>
              </a:rPr>
              <a:t>API</a:t>
            </a:r>
            <a:endParaRPr lang="zh-CN" altLang="en-US" sz="1399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1499" y="5597320"/>
            <a:ext cx="4894827" cy="29701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599" dirty="0">
                <a:solidFill>
                  <a:srgbClr val="1D1D1A"/>
                </a:solidFill>
                <a:cs typeface="+mn-ea"/>
                <a:sym typeface="+mn-lt"/>
              </a:rPr>
              <a:t>FP/BP loop</a:t>
            </a:r>
            <a:endParaRPr lang="zh-CN" altLang="en-US" sz="1599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2041" y="4785603"/>
            <a:ext cx="1259194" cy="277668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Summary 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算子</a:t>
            </a:r>
          </a:p>
        </p:txBody>
      </p:sp>
      <p:sp>
        <p:nvSpPr>
          <p:cNvPr id="10" name="矩形 9"/>
          <p:cNvSpPr/>
          <p:nvPr/>
        </p:nvSpPr>
        <p:spPr>
          <a:xfrm>
            <a:off x="2240012" y="4785603"/>
            <a:ext cx="1060944" cy="277668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Python API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2041" y="5135161"/>
            <a:ext cx="2388915" cy="235842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信息收集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Callback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06356" y="4485538"/>
            <a:ext cx="2279969" cy="9782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399" dirty="0">
                <a:solidFill>
                  <a:srgbClr val="1D1D1A"/>
                </a:solidFill>
                <a:cs typeface="+mn-ea"/>
                <a:sym typeface="+mn-lt"/>
              </a:rPr>
              <a:t>训练信息交互</a:t>
            </a:r>
          </a:p>
        </p:txBody>
      </p:sp>
      <p:sp>
        <p:nvSpPr>
          <p:cNvPr id="13" name="矩形 12"/>
          <p:cNvSpPr/>
          <p:nvPr/>
        </p:nvSpPr>
        <p:spPr>
          <a:xfrm>
            <a:off x="3619328" y="4785603"/>
            <a:ext cx="1214999" cy="277668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Summary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文件</a:t>
            </a:r>
          </a:p>
        </p:txBody>
      </p:sp>
      <p:sp>
        <p:nvSpPr>
          <p:cNvPr id="14" name="矩形 13"/>
          <p:cNvSpPr/>
          <p:nvPr/>
        </p:nvSpPr>
        <p:spPr>
          <a:xfrm>
            <a:off x="4947299" y="4785603"/>
            <a:ext cx="746595" cy="277668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RPC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19328" y="5135161"/>
            <a:ext cx="2074567" cy="228175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Writer pool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6022" y="1961688"/>
            <a:ext cx="5149868" cy="1599535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 err="1">
                <a:solidFill>
                  <a:srgbClr val="1D1D1A"/>
                </a:solidFill>
                <a:cs typeface="+mn-ea"/>
                <a:sym typeface="+mn-lt"/>
              </a:rPr>
              <a:t>MindInsight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后端</a:t>
            </a:r>
          </a:p>
        </p:txBody>
      </p:sp>
      <p:sp>
        <p:nvSpPr>
          <p:cNvPr id="17" name="矩形 16"/>
          <p:cNvSpPr/>
          <p:nvPr/>
        </p:nvSpPr>
        <p:spPr>
          <a:xfrm>
            <a:off x="888631" y="2688269"/>
            <a:ext cx="3264742" cy="76943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训练日志解析</a:t>
            </a:r>
          </a:p>
        </p:txBody>
      </p:sp>
      <p:sp>
        <p:nvSpPr>
          <p:cNvPr id="18" name="矩形 17"/>
          <p:cNvSpPr/>
          <p:nvPr/>
        </p:nvSpPr>
        <p:spPr>
          <a:xfrm>
            <a:off x="888631" y="2274856"/>
            <a:ext cx="4805264" cy="277668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RESTful API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26416" y="2688269"/>
            <a:ext cx="1367478" cy="76943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RPC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通信</a:t>
            </a:r>
          </a:p>
        </p:txBody>
      </p:sp>
      <p:sp>
        <p:nvSpPr>
          <p:cNvPr id="20" name="上下箭头 19"/>
          <p:cNvSpPr/>
          <p:nvPr/>
        </p:nvSpPr>
        <p:spPr>
          <a:xfrm>
            <a:off x="3261037" y="3615183"/>
            <a:ext cx="376414" cy="472424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13284" y="3031529"/>
            <a:ext cx="746595" cy="277668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可视化</a:t>
            </a:r>
          </a:p>
        </p:txBody>
      </p:sp>
      <p:sp>
        <p:nvSpPr>
          <p:cNvPr id="22" name="矩形 21"/>
          <p:cNvSpPr/>
          <p:nvPr/>
        </p:nvSpPr>
        <p:spPr>
          <a:xfrm>
            <a:off x="1873565" y="3031270"/>
            <a:ext cx="872797" cy="277927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超参溯源</a:t>
            </a:r>
          </a:p>
        </p:txBody>
      </p:sp>
      <p:sp>
        <p:nvSpPr>
          <p:cNvPr id="23" name="矩形 22"/>
          <p:cNvSpPr/>
          <p:nvPr/>
        </p:nvSpPr>
        <p:spPr>
          <a:xfrm>
            <a:off x="2919407" y="3029560"/>
            <a:ext cx="1151804" cy="277927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性能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profiling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34253" y="3054097"/>
            <a:ext cx="1151804" cy="277927"/>
          </a:xfrm>
          <a:prstGeom prst="rect">
            <a:avLst/>
          </a:prstGeom>
          <a:gradFill flip="none" rotWithShape="1">
            <a:gsLst>
              <a:gs pos="0">
                <a:srgbClr val="4FB4FF">
                  <a:tint val="66000"/>
                  <a:satMod val="160000"/>
                </a:srgbClr>
              </a:gs>
              <a:gs pos="50000">
                <a:srgbClr val="4FB4FF">
                  <a:tint val="44500"/>
                  <a:satMod val="160000"/>
                </a:srgbClr>
              </a:gs>
              <a:gs pos="100000">
                <a:srgbClr val="4FB4FF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Debugger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6328" y="1441553"/>
            <a:ext cx="5149868" cy="394454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solidFill>
                  <a:srgbClr val="1D1D1A"/>
                </a:solidFill>
                <a:cs typeface="+mn-ea"/>
                <a:sym typeface="+mn-lt"/>
              </a:rPr>
              <a:t>MindInsight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 </a:t>
            </a:r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UI</a:t>
            </a:r>
            <a:endParaRPr lang="zh-CN" altLang="en-US" sz="1200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53953" y="4251308"/>
            <a:ext cx="5315735" cy="21505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99" b="1" dirty="0">
                <a:solidFill>
                  <a:srgbClr val="000000"/>
                </a:solidFill>
                <a:cs typeface="+mn-ea"/>
                <a:sym typeface="+mn-lt"/>
              </a:rPr>
              <a:t>运行流程：</a:t>
            </a:r>
            <a:endParaRPr lang="en-US" altLang="zh-CN" sz="1599" b="1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763" indent="-342763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训练信息收集：用户可通过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callback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接口，收集常用训练指标。用户也可以按需要收集自定义信息，如通过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summary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算子收集计算图中信息，通过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Python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接口收集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Python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层信息。</a:t>
            </a:r>
            <a:endParaRPr lang="en-US" altLang="zh-CN" sz="1399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763" indent="-342763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训练日志生成：用户在训练过程中收集到的过程信息，最终会生成训练日志。</a:t>
            </a:r>
            <a:endParaRPr lang="en-US" altLang="zh-CN" sz="1399" dirty="0">
              <a:solidFill>
                <a:srgbClr val="000000"/>
              </a:solidFill>
              <a:cs typeface="+mn-ea"/>
              <a:sym typeface="+mn-lt"/>
            </a:endParaRPr>
          </a:p>
          <a:p>
            <a:pPr marL="342763" indent="-342763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训练信息展示：</a:t>
            </a:r>
            <a:r>
              <a:rPr lang="en-US" altLang="zh-CN" sz="1399" dirty="0" err="1">
                <a:solidFill>
                  <a:srgbClr val="000000"/>
                </a:solidFill>
                <a:cs typeface="+mn-ea"/>
                <a:sym typeface="+mn-lt"/>
              </a:rPr>
              <a:t>MindInsight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通过打开并解析训练日志，以图形化方式为用户展示训练过程信息。</a:t>
            </a:r>
            <a:endParaRPr lang="en-US" altLang="zh-CN" sz="1399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53953" y="2323167"/>
            <a:ext cx="5311383" cy="1764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99" b="1" dirty="0">
                <a:solidFill>
                  <a:srgbClr val="000000"/>
                </a:solidFill>
                <a:cs typeface="+mn-ea"/>
                <a:sym typeface="+mn-lt"/>
              </a:rPr>
              <a:t>关键功能：</a:t>
            </a:r>
            <a:endParaRPr lang="en-US" altLang="zh-CN" sz="1599" b="1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易用的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API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接口，在训练过程中，用户可以方便的收集训练过程指标，包括计算图、标量数据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(loss/accuracy…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）、直方图数据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(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梯度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/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权重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…)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、性能数据等，并通过</a:t>
            </a:r>
            <a:r>
              <a:rPr lang="en-US" altLang="zh-CN" sz="1399" dirty="0">
                <a:solidFill>
                  <a:srgbClr val="000000"/>
                </a:solidFill>
                <a:cs typeface="+mn-ea"/>
                <a:sym typeface="+mn-lt"/>
              </a:rPr>
              <a:t>Web UI</a:t>
            </a: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界面进行展示。</a:t>
            </a:r>
            <a:endParaRPr lang="en-US" altLang="zh-CN" sz="1399" dirty="0">
              <a:solidFill>
                <a:srgbClr val="000000"/>
              </a:solidFill>
              <a:cs typeface="+mn-ea"/>
              <a:sym typeface="+mn-lt"/>
            </a:endParaRPr>
          </a:p>
          <a:p>
            <a:pPr marL="285636" indent="-285636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399" dirty="0">
                <a:solidFill>
                  <a:srgbClr val="000000"/>
                </a:solidFill>
                <a:cs typeface="+mn-ea"/>
                <a:sym typeface="+mn-lt"/>
              </a:rPr>
              <a:t>通过收集训练的超参，数据集、数据增强信息实现模型溯源，并可在多次训练间进行对比</a:t>
            </a:r>
            <a:endParaRPr lang="en-US" altLang="zh-CN" sz="1399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1014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整体介绍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软件架构</a:t>
            </a:r>
          </a:p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关键技术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637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：自动并行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万亿参数超大模型极简训练（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7074" y="1207250"/>
            <a:ext cx="6906473" cy="45702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3838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挑战：</a:t>
            </a: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  <a:p>
            <a:pPr marL="285750" indent="-285750" defTabSz="913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超大模型与超大数据集的分布式训练，需通过数据并行</a:t>
            </a:r>
            <a:r>
              <a:rPr lang="en-US" altLang="zh-CN" sz="1400" dirty="0">
                <a:solidFill>
                  <a:srgbClr val="4D4D4D"/>
                </a:solidFill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模型并行的混合并行方式，才能高效训练网络；</a:t>
            </a:r>
            <a:endParaRPr lang="en-US" altLang="zh-CN" sz="1600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3838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高性能：</a:t>
            </a: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  <a:p>
            <a:pPr marL="114300" indent="-285750" defTabSz="913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传统</a:t>
            </a:r>
            <a:r>
              <a:rPr lang="en-US" altLang="zh-CN" sz="1400" dirty="0">
                <a:solidFill>
                  <a:srgbClr val="4D4D4D"/>
                </a:solidFill>
                <a:cs typeface="+mn-ea"/>
                <a:sym typeface="+mn-lt"/>
              </a:rPr>
              <a:t>graph-level</a:t>
            </a: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模型切分，计算资源利用率不高，需通过</a:t>
            </a:r>
            <a:r>
              <a:rPr lang="en-US" altLang="zh-CN" sz="1400" dirty="0">
                <a:solidFill>
                  <a:srgbClr val="4D4D4D"/>
                </a:solidFill>
                <a:cs typeface="+mn-ea"/>
                <a:sym typeface="+mn-lt"/>
              </a:rPr>
              <a:t>operator-level</a:t>
            </a: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模型切分提高并行加速比；</a:t>
            </a:r>
            <a:endParaRPr lang="en-US" altLang="zh-CN" sz="14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14300" indent="-285750" defTabSz="913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选择一种高效的模型切分方式需要专家经验；</a:t>
            </a:r>
            <a:endParaRPr lang="en-US" altLang="zh-CN" sz="1400" dirty="0">
              <a:solidFill>
                <a:srgbClr val="4D4D4D"/>
              </a:solidFill>
              <a:cs typeface="+mn-ea"/>
              <a:sym typeface="+mn-lt"/>
            </a:endParaRPr>
          </a:p>
          <a:p>
            <a:pPr defTabSz="913838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易用：</a:t>
            </a: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  <a:p>
            <a:pPr marL="114300" indent="-285750" defTabSz="913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混合并行复杂度高，传统</a:t>
            </a:r>
            <a:r>
              <a:rPr lang="en-US" altLang="zh-CN" sz="1400" dirty="0">
                <a:solidFill>
                  <a:srgbClr val="4D4D4D"/>
                </a:solidFill>
                <a:cs typeface="+mn-ea"/>
                <a:sym typeface="+mn-lt"/>
              </a:rPr>
              <a:t>API</a:t>
            </a: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难以编写混合并行代码，算法与并行逻辑耦合，修改并行策略，就要重新修改编码；</a:t>
            </a:r>
            <a:endParaRPr lang="en-US" altLang="zh-CN" sz="14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14300" indent="-285750" defTabSz="913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算法科学家需要关注系统（集群拓扑、网络带宽等）和并行的实现细节，才能写出高性能算法；</a:t>
            </a:r>
            <a:endParaRPr lang="en-US" altLang="zh-CN" sz="1400" dirty="0">
              <a:solidFill>
                <a:srgbClr val="4D4D4D"/>
              </a:solidFill>
              <a:cs typeface="+mn-ea"/>
              <a:sym typeface="+mn-lt"/>
            </a:endParaRPr>
          </a:p>
          <a:p>
            <a:pPr defTabSz="913838">
              <a:lnSpc>
                <a:spcPct val="150000"/>
              </a:lnSpc>
            </a:pPr>
            <a:endParaRPr lang="en-US" altLang="zh-CN" sz="1399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26522" y="1567065"/>
            <a:ext cx="2018247" cy="4045963"/>
            <a:chOff x="5186382" y="1621967"/>
            <a:chExt cx="2019765" cy="4049008"/>
          </a:xfrm>
          <a:effectLst>
            <a:outerShdw blurRad="63500" algn="ctr" rotWithShape="0">
              <a:schemeClr val="tx1">
                <a:alpha val="30000"/>
              </a:schemeClr>
            </a:outerShdw>
          </a:effectLst>
        </p:grpSpPr>
        <p:sp>
          <p:nvSpPr>
            <p:cNvPr id="6" name="矩形 5"/>
            <p:cNvSpPr/>
            <p:nvPr/>
          </p:nvSpPr>
          <p:spPr>
            <a:xfrm>
              <a:off x="5186385" y="1621967"/>
              <a:ext cx="2019762" cy="555183"/>
            </a:xfrm>
            <a:prstGeom prst="rect">
              <a:avLst/>
            </a:prstGeom>
            <a:solidFill>
              <a:srgbClr val="EBEBEB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38">
                <a:lnSpc>
                  <a:spcPct val="150000"/>
                </a:lnSpc>
              </a:pPr>
              <a:r>
                <a:rPr lang="zh-CN" altLang="en-US" sz="1200" b="1" dirty="0">
                  <a:solidFill>
                    <a:srgbClr val="666666">
                      <a:lumMod val="50000"/>
                    </a:srgbClr>
                  </a:solidFill>
                  <a:cs typeface="+mn-ea"/>
                  <a:sym typeface="+mn-lt"/>
                </a:rPr>
                <a:t>前端手自一体并行表达</a:t>
              </a:r>
              <a:endParaRPr lang="en-US" altLang="zh-CN" sz="1200" b="1" dirty="0">
                <a:solidFill>
                  <a:srgbClr val="666666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algn="ctr" defTabSz="913838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C00000"/>
                  </a:solidFill>
                  <a:cs typeface="+mn-ea"/>
                  <a:sym typeface="+mn-lt"/>
                </a:rPr>
                <a:t>(</a:t>
              </a:r>
              <a:r>
                <a:rPr lang="zh-CN" altLang="en-US" sz="1200" dirty="0">
                  <a:solidFill>
                    <a:srgbClr val="C00000"/>
                  </a:solidFill>
                  <a:cs typeface="+mn-ea"/>
                  <a:sym typeface="+mn-lt"/>
                </a:rPr>
                <a:t>单行代码完成模型并行</a:t>
              </a:r>
              <a:r>
                <a:rPr lang="en-US" altLang="zh-CN" sz="1200" dirty="0">
                  <a:solidFill>
                    <a:srgbClr val="C00000"/>
                  </a:solidFill>
                  <a:cs typeface="+mn-ea"/>
                  <a:sym typeface="+mn-lt"/>
                </a:rPr>
                <a:t>)</a:t>
              </a:r>
              <a:endParaRPr lang="zh-CN" altLang="en-US" sz="120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186382" y="2493041"/>
              <a:ext cx="2019762" cy="555183"/>
            </a:xfrm>
            <a:prstGeom prst="rect">
              <a:avLst/>
            </a:prstGeom>
            <a:solidFill>
              <a:srgbClr val="EBEBEB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38"/>
              <a:r>
                <a:rPr lang="zh-CN" altLang="en-US" sz="1200" b="1" dirty="0">
                  <a:solidFill>
                    <a:srgbClr val="666666">
                      <a:lumMod val="50000"/>
                    </a:srgbClr>
                  </a:solidFill>
                  <a:cs typeface="+mn-ea"/>
                  <a:sym typeface="+mn-lt"/>
                </a:rPr>
                <a:t>并行策略生成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186384" y="3364115"/>
              <a:ext cx="2019762" cy="555183"/>
            </a:xfrm>
            <a:prstGeom prst="rect">
              <a:avLst/>
            </a:prstGeom>
            <a:solidFill>
              <a:srgbClr val="EBEBEB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38"/>
              <a:r>
                <a:rPr lang="zh-CN" altLang="en-US" sz="1200" b="1" dirty="0">
                  <a:solidFill>
                    <a:srgbClr val="666666">
                      <a:lumMod val="50000"/>
                    </a:srgbClr>
                  </a:solidFill>
                  <a:cs typeface="+mn-ea"/>
                  <a:sym typeface="+mn-lt"/>
                </a:rPr>
                <a:t>算子切分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186385" y="4235189"/>
              <a:ext cx="2019762" cy="555183"/>
            </a:xfrm>
            <a:prstGeom prst="rect">
              <a:avLst/>
            </a:prstGeom>
            <a:solidFill>
              <a:srgbClr val="EBEBEB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38"/>
              <a:r>
                <a:rPr lang="zh-CN" altLang="en-US" sz="1200" b="1" dirty="0">
                  <a:solidFill>
                    <a:srgbClr val="666666">
                      <a:lumMod val="50000"/>
                    </a:srgbClr>
                  </a:solidFill>
                  <a:cs typeface="+mn-ea"/>
                  <a:sym typeface="+mn-lt"/>
                </a:rPr>
                <a:t>整图切分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186383" y="5115792"/>
              <a:ext cx="2019762" cy="555183"/>
            </a:xfrm>
            <a:prstGeom prst="rect">
              <a:avLst/>
            </a:prstGeom>
            <a:solidFill>
              <a:srgbClr val="EBEBEB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38"/>
              <a:r>
                <a:rPr lang="zh-CN" altLang="en-US" sz="1200" b="1" dirty="0">
                  <a:solidFill>
                    <a:srgbClr val="666666">
                      <a:lumMod val="50000"/>
                    </a:srgbClr>
                  </a:solidFill>
                  <a:cs typeface="+mn-ea"/>
                  <a:sym typeface="+mn-lt"/>
                </a:rPr>
                <a:t>拓扑感知子图调度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180376" y="956893"/>
            <a:ext cx="649537" cy="465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38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方案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704843" y="1066276"/>
            <a:ext cx="0" cy="504000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40000"/>
                <a:lumOff val="60000"/>
              </a:scheme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2658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：自动并行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万亿参数超大模型极简训练（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3900" y="1414830"/>
            <a:ext cx="448479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38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进展：</a:t>
            </a: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  <a:p>
            <a:pPr defTabSz="913838">
              <a:lnSpc>
                <a:spcPct val="150000"/>
              </a:lnSpc>
            </a:pP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  <a:p>
            <a:pPr marL="171330" indent="-171330" defTabSz="913838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rgbClr val="4D4D4D"/>
                </a:solidFill>
                <a:cs typeface="+mn-ea"/>
                <a:sym typeface="+mn-lt"/>
              </a:rPr>
              <a:t>ResNet</a:t>
            </a:r>
            <a:r>
              <a:rPr lang="zh-CN" altLang="en-US" sz="1600" b="1" dirty="0">
                <a:solidFill>
                  <a:srgbClr val="4D4D4D"/>
                </a:solidFill>
                <a:cs typeface="+mn-ea"/>
                <a:sym typeface="+mn-lt"/>
              </a:rPr>
              <a:t>：</a:t>
            </a:r>
            <a:r>
              <a:rPr lang="en-US" altLang="zh-CN" sz="1600" dirty="0">
                <a:solidFill>
                  <a:srgbClr val="4D4D4D"/>
                </a:solidFill>
                <a:cs typeface="+mn-ea"/>
                <a:sym typeface="+mn-lt"/>
              </a:rPr>
              <a:t>ResNet50</a:t>
            </a:r>
            <a:r>
              <a:rPr lang="zh-CN" altLang="en-US" sz="1600" dirty="0">
                <a:solidFill>
                  <a:srgbClr val="4D4D4D"/>
                </a:solidFill>
                <a:cs typeface="+mn-ea"/>
                <a:sym typeface="+mn-lt"/>
              </a:rPr>
              <a:t>网络在</a:t>
            </a:r>
            <a:r>
              <a:rPr lang="en-US" altLang="zh-CN" sz="1600" dirty="0">
                <a:solidFill>
                  <a:srgbClr val="4D4D4D"/>
                </a:solidFill>
                <a:cs typeface="+mn-ea"/>
                <a:sym typeface="+mn-lt"/>
              </a:rPr>
              <a:t>131072</a:t>
            </a:r>
            <a:r>
              <a:rPr lang="zh-CN" altLang="en-US" sz="1600" dirty="0">
                <a:solidFill>
                  <a:srgbClr val="4D4D4D"/>
                </a:solidFill>
                <a:cs typeface="+mn-ea"/>
                <a:sym typeface="+mn-lt"/>
              </a:rPr>
              <a:t>分类下，</a:t>
            </a:r>
            <a:r>
              <a:rPr lang="en-US" altLang="zh-CN" sz="1600" dirty="0">
                <a:solidFill>
                  <a:srgbClr val="4D4D4D"/>
                </a:solidFill>
                <a:cs typeface="+mn-ea"/>
                <a:sym typeface="+mn-lt"/>
              </a:rPr>
              <a:t>32</a:t>
            </a:r>
            <a:r>
              <a:rPr lang="zh-CN" altLang="en-US" sz="1600" dirty="0">
                <a:solidFill>
                  <a:srgbClr val="4D4D4D"/>
                </a:solidFill>
                <a:cs typeface="+mn-ea"/>
                <a:sym typeface="+mn-lt"/>
              </a:rPr>
              <a:t>卡混合并行线性度超过</a:t>
            </a:r>
            <a:r>
              <a:rPr lang="en-US" altLang="zh-CN" sz="1600" dirty="0">
                <a:solidFill>
                  <a:srgbClr val="C00000"/>
                </a:solidFill>
                <a:cs typeface="+mn-ea"/>
                <a:sym typeface="+mn-lt"/>
              </a:rPr>
              <a:t>92%</a:t>
            </a:r>
            <a:r>
              <a:rPr lang="zh-CN" altLang="en-US" sz="1600" dirty="0">
                <a:solidFill>
                  <a:srgbClr val="4D4D4D"/>
                </a:solidFill>
                <a:cs typeface="+mn-ea"/>
                <a:sym typeface="+mn-lt"/>
              </a:rPr>
              <a:t>；</a:t>
            </a:r>
            <a:endParaRPr lang="en-US" altLang="zh-CN" sz="16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30" indent="-171330" defTabSz="913838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30" indent="-171330" defTabSz="913838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30" indent="-171330" defTabSz="913838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rgbClr val="4D4D4D"/>
                </a:solidFill>
                <a:cs typeface="+mn-ea"/>
                <a:sym typeface="+mn-lt"/>
              </a:rPr>
              <a:t>ReID</a:t>
            </a:r>
            <a:r>
              <a:rPr lang="zh-CN" altLang="en-US" sz="1600" b="1" dirty="0">
                <a:solidFill>
                  <a:srgbClr val="4D4D4D"/>
                </a:solidFill>
                <a:cs typeface="+mn-ea"/>
                <a:sym typeface="+mn-lt"/>
              </a:rPr>
              <a:t>：</a:t>
            </a:r>
            <a:r>
              <a:rPr lang="zh-CN" altLang="en-US" sz="1600" dirty="0">
                <a:solidFill>
                  <a:srgbClr val="4D4D4D"/>
                </a:solidFill>
                <a:cs typeface="+mn-ea"/>
                <a:sym typeface="+mn-lt"/>
              </a:rPr>
              <a:t>数据并行切换到混合并行，</a:t>
            </a: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手工代码</a:t>
            </a:r>
            <a:r>
              <a:rPr lang="en-US" altLang="zh-CN" sz="1600" dirty="0">
                <a:solidFill>
                  <a:srgbClr val="C00000"/>
                </a:solidFill>
                <a:cs typeface="+mn-ea"/>
                <a:sym typeface="+mn-lt"/>
              </a:rPr>
              <a:t>143</a:t>
            </a: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行</a:t>
            </a:r>
            <a:r>
              <a:rPr lang="en-US" altLang="zh-CN" sz="1600" dirty="0">
                <a:solidFill>
                  <a:srgbClr val="C00000"/>
                </a:solidFill>
                <a:cs typeface="+mn-ea"/>
                <a:sym typeface="+mn-lt"/>
              </a:rPr>
              <a:t> vs </a:t>
            </a: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自动并行</a:t>
            </a:r>
            <a:r>
              <a:rPr lang="en-US" altLang="zh-CN" sz="160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行</a:t>
            </a:r>
            <a:endParaRPr lang="en-US" altLang="zh-CN" sz="1600" dirty="0">
              <a:solidFill>
                <a:srgbClr val="C00000"/>
              </a:solidFill>
              <a:cs typeface="+mn-ea"/>
              <a:sym typeface="+mn-lt"/>
            </a:endParaRPr>
          </a:p>
          <a:p>
            <a:pPr marL="171330" indent="-171330" defTabSz="913838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C00000"/>
              </a:solidFill>
              <a:cs typeface="+mn-ea"/>
              <a:sym typeface="+mn-lt"/>
            </a:endParaRPr>
          </a:p>
          <a:p>
            <a:pPr marL="171330" indent="-171330" defTabSz="913838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C00000"/>
              </a:solidFill>
              <a:cs typeface="+mn-ea"/>
              <a:sym typeface="+mn-lt"/>
            </a:endParaRPr>
          </a:p>
          <a:p>
            <a:pPr marL="171330" indent="-171330" defTabSz="913838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4D4D4D"/>
                </a:solidFill>
                <a:cs typeface="+mn-ea"/>
                <a:sym typeface="+mn-lt"/>
              </a:rPr>
              <a:t>推荐：</a:t>
            </a:r>
            <a:r>
              <a:rPr lang="en-US" altLang="zh-CN" sz="1600" dirty="0" err="1">
                <a:solidFill>
                  <a:srgbClr val="4D4D4D"/>
                </a:solidFill>
                <a:cs typeface="+mn-ea"/>
                <a:sym typeface="+mn-lt"/>
              </a:rPr>
              <a:t>Wide&amp;Deep</a:t>
            </a:r>
            <a:r>
              <a:rPr lang="zh-CN" altLang="en-US" sz="1600" dirty="0">
                <a:solidFill>
                  <a:srgbClr val="4D4D4D"/>
                </a:solidFill>
                <a:cs typeface="+mn-ea"/>
                <a:sym typeface="+mn-lt"/>
              </a:rPr>
              <a:t>单卡串行代码</a:t>
            </a:r>
            <a:r>
              <a:rPr lang="en-US" altLang="zh-CN" sz="1600" dirty="0">
                <a:solidFill>
                  <a:srgbClr val="4D4D4D"/>
                </a:solidFill>
                <a:cs typeface="+mn-ea"/>
                <a:sym typeface="+mn-lt"/>
              </a:rPr>
              <a:t>Host-Device</a:t>
            </a:r>
            <a:r>
              <a:rPr lang="zh-CN" altLang="en-US" sz="1600" dirty="0">
                <a:solidFill>
                  <a:srgbClr val="4D4D4D"/>
                </a:solidFill>
                <a:cs typeface="+mn-ea"/>
                <a:sym typeface="+mn-lt"/>
              </a:rPr>
              <a:t>混合并行，支持十亿特征数百</a:t>
            </a:r>
            <a:r>
              <a:rPr lang="en-US" altLang="zh-CN" sz="1600" dirty="0">
                <a:solidFill>
                  <a:srgbClr val="4D4D4D"/>
                </a:solidFill>
                <a:cs typeface="+mn-ea"/>
                <a:sym typeface="+mn-lt"/>
              </a:rPr>
              <a:t>GB</a:t>
            </a:r>
            <a:r>
              <a:rPr lang="zh-CN" altLang="en-US" sz="1600" dirty="0">
                <a:solidFill>
                  <a:srgbClr val="4D4D4D"/>
                </a:solidFill>
                <a:cs typeface="+mn-ea"/>
                <a:sym typeface="+mn-lt"/>
              </a:rPr>
              <a:t>模型推荐网络</a:t>
            </a:r>
            <a:endParaRPr lang="en-US" altLang="zh-CN" sz="1600" dirty="0">
              <a:solidFill>
                <a:srgbClr val="4D4D4D"/>
              </a:solidFill>
              <a:cs typeface="+mn-ea"/>
              <a:sym typeface="+mn-lt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/>
        </p:nvGraphicFramePr>
        <p:xfrm>
          <a:off x="5398347" y="1151467"/>
          <a:ext cx="6071342" cy="3581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95404" y="4657275"/>
            <a:ext cx="547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472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下一步计划：</a:t>
            </a:r>
            <a:endParaRPr lang="en-US" altLang="zh-CN" sz="20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marL="171381" indent="-171381" defTabSz="91347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通过</a:t>
            </a:r>
            <a:r>
              <a:rPr lang="en-US" altLang="zh-CN" sz="1400" b="1" dirty="0" err="1">
                <a:solidFill>
                  <a:srgbClr val="4D4D4D"/>
                </a:solidFill>
                <a:cs typeface="+mn-ea"/>
                <a:sym typeface="+mn-lt"/>
              </a:rPr>
              <a:t>Optimzier</a:t>
            </a: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模型并行</a:t>
            </a: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，</a:t>
            </a:r>
            <a:r>
              <a:rPr lang="en-US" altLang="zh-CN" sz="1400" dirty="0" err="1">
                <a:solidFill>
                  <a:srgbClr val="4D4D4D"/>
                </a:solidFill>
                <a:cs typeface="+mn-ea"/>
                <a:sym typeface="+mn-lt"/>
              </a:rPr>
              <a:t>PipeLine</a:t>
            </a:r>
            <a:r>
              <a:rPr lang="zh-CN" altLang="en-US" sz="1400" dirty="0">
                <a:solidFill>
                  <a:srgbClr val="4D4D4D"/>
                </a:solidFill>
                <a:cs typeface="+mn-ea"/>
                <a:sym typeface="+mn-lt"/>
              </a:rPr>
              <a:t>并行提升性能</a:t>
            </a:r>
            <a:r>
              <a:rPr lang="en-US" altLang="zh-CN" sz="1400" dirty="0">
                <a:solidFill>
                  <a:srgbClr val="4D4D4D"/>
                </a:solidFill>
                <a:cs typeface="+mn-ea"/>
                <a:sym typeface="+mn-lt"/>
              </a:rPr>
              <a:t>;</a:t>
            </a:r>
          </a:p>
          <a:p>
            <a:pPr marL="171450" indent="-171450" defTabSz="913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联合鹏城实验室发布业界首个</a:t>
            </a:r>
            <a:r>
              <a:rPr lang="en-US" altLang="zh-CN" sz="1400" b="1" dirty="0">
                <a:solidFill>
                  <a:srgbClr val="4D4D4D"/>
                </a:solidFill>
                <a:cs typeface="+mn-ea"/>
                <a:sym typeface="+mn-lt"/>
              </a:rPr>
              <a:t>2000</a:t>
            </a: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亿参数中文模型</a:t>
            </a:r>
            <a:r>
              <a:rPr lang="en-US" altLang="zh-CN" sz="1400" b="1" dirty="0">
                <a:solidFill>
                  <a:srgbClr val="4D4D4D"/>
                </a:solidFill>
                <a:cs typeface="+mn-ea"/>
                <a:sym typeface="+mn-lt"/>
              </a:rPr>
              <a:t>【</a:t>
            </a: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鹏程</a:t>
            </a:r>
            <a:r>
              <a:rPr lang="en-US" altLang="zh-CN" sz="1400" b="1" dirty="0">
                <a:solidFill>
                  <a:srgbClr val="4D4D4D"/>
                </a:solidFill>
                <a:cs typeface="+mn-ea"/>
                <a:sym typeface="+mn-lt"/>
              </a:rPr>
              <a:t>.</a:t>
            </a: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盘古</a:t>
            </a:r>
            <a:r>
              <a:rPr lang="en-US" altLang="zh-CN" sz="1400" b="1" dirty="0">
                <a:solidFill>
                  <a:srgbClr val="4D4D4D"/>
                </a:solidFill>
                <a:cs typeface="+mn-ea"/>
                <a:sym typeface="+mn-lt"/>
              </a:rPr>
              <a:t>】</a:t>
            </a:r>
            <a:endParaRPr lang="zh-CN" altLang="en-US" sz="1400" b="1" dirty="0">
              <a:solidFill>
                <a:srgbClr val="4D4D4D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7321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昇腾全自动混合并行C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2770" y="1779908"/>
            <a:ext cx="7060409" cy="28882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554" y="4873185"/>
            <a:ext cx="8038555" cy="1214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356" lvl="1" indent="-285522" algn="just" defTabSz="914034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913668" algn="l"/>
              </a:tabLst>
            </a:pPr>
            <a:r>
              <a:rPr lang="zh-CN" altLang="zh-CN" sz="1398" dirty="0">
                <a:solidFill>
                  <a:srgbClr val="1D1D1A"/>
                </a:solidFill>
                <a:cs typeface="+mn-ea"/>
                <a:sym typeface="+mn-lt"/>
              </a:rPr>
              <a:t>内置业界</a:t>
            </a:r>
            <a:r>
              <a:rPr lang="zh-CN" altLang="zh-CN" sz="1398" dirty="0">
                <a:solidFill>
                  <a:srgbClr val="C7000A"/>
                </a:solidFill>
                <a:cs typeface="+mn-ea"/>
                <a:sym typeface="+mn-lt"/>
              </a:rPr>
              <a:t>维度最多，种类最全</a:t>
            </a:r>
            <a:r>
              <a:rPr lang="zh-CN" altLang="zh-CN" sz="1398" dirty="0">
                <a:solidFill>
                  <a:srgbClr val="1D1D1A"/>
                </a:solidFill>
                <a:cs typeface="+mn-ea"/>
                <a:sym typeface="+mn-lt"/>
              </a:rPr>
              <a:t>的分布式并行策略集合，支持不同种类、不同规模的大模型</a:t>
            </a:r>
          </a:p>
          <a:p>
            <a:pPr marL="742356" lvl="1" indent="-285522" algn="just" defTabSz="914034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913668" algn="l"/>
              </a:tabLst>
            </a:pPr>
            <a:r>
              <a:rPr lang="zh-CN" altLang="zh-CN" sz="1398" dirty="0">
                <a:solidFill>
                  <a:srgbClr val="1D1D1A"/>
                </a:solidFill>
                <a:cs typeface="+mn-ea"/>
                <a:sym typeface="+mn-lt"/>
              </a:rPr>
              <a:t>原创</a:t>
            </a:r>
            <a:r>
              <a:rPr lang="zh-CN" altLang="zh-CN" sz="1398" dirty="0">
                <a:solidFill>
                  <a:srgbClr val="C7000A"/>
                </a:solidFill>
                <a:cs typeface="+mn-ea"/>
                <a:sym typeface="+mn-lt"/>
              </a:rPr>
              <a:t>多维度自动混合并行</a:t>
            </a:r>
            <a:r>
              <a:rPr lang="zh-CN" altLang="zh-CN" sz="1398" dirty="0">
                <a:solidFill>
                  <a:srgbClr val="1D1D1A"/>
                </a:solidFill>
                <a:cs typeface="+mn-ea"/>
                <a:sym typeface="+mn-lt"/>
              </a:rPr>
              <a:t>核心技术，支持百亿</a:t>
            </a:r>
            <a:r>
              <a:rPr lang="en-US" altLang="zh-CN" sz="1398" dirty="0">
                <a:solidFill>
                  <a:srgbClr val="1D1D1A"/>
                </a:solidFill>
                <a:cs typeface="+mn-ea"/>
                <a:sym typeface="+mn-lt"/>
              </a:rPr>
              <a:t>~</a:t>
            </a:r>
            <a:r>
              <a:rPr lang="zh-CN" altLang="zh-CN" sz="1398" dirty="0">
                <a:solidFill>
                  <a:srgbClr val="1D1D1A"/>
                </a:solidFill>
                <a:cs typeface="+mn-ea"/>
                <a:sym typeface="+mn-lt"/>
              </a:rPr>
              <a:t>万亿参数超大模型在</a:t>
            </a:r>
            <a:r>
              <a:rPr lang="en-US" altLang="zh-CN" sz="1398" dirty="0">
                <a:solidFill>
                  <a:srgbClr val="1D1D1A"/>
                </a:solidFill>
                <a:cs typeface="+mn-ea"/>
                <a:sym typeface="+mn-lt"/>
              </a:rPr>
              <a:t>K</a:t>
            </a:r>
            <a:r>
              <a:rPr lang="zh-CN" altLang="zh-CN" sz="1398" dirty="0">
                <a:solidFill>
                  <a:srgbClr val="1D1D1A"/>
                </a:solidFill>
                <a:cs typeface="+mn-ea"/>
                <a:sym typeface="+mn-lt"/>
              </a:rPr>
              <a:t>级集群自动并行训练</a:t>
            </a:r>
          </a:p>
          <a:p>
            <a:pPr marL="742356" lvl="1" indent="-285522" algn="just" defTabSz="914034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913668" algn="l"/>
              </a:tabLst>
            </a:pPr>
            <a:r>
              <a:rPr lang="zh-CN" altLang="zh-CN" sz="1398" dirty="0">
                <a:solidFill>
                  <a:srgbClr val="1D1D1A"/>
                </a:solidFill>
                <a:cs typeface="+mn-ea"/>
                <a:sym typeface="+mn-lt"/>
              </a:rPr>
              <a:t>创新</a:t>
            </a:r>
            <a:r>
              <a:rPr lang="en-US" altLang="zh-CN" sz="1398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zh-CN" sz="1398" dirty="0">
                <a:solidFill>
                  <a:srgbClr val="1D1D1A"/>
                </a:solidFill>
                <a:cs typeface="+mn-ea"/>
                <a:sym typeface="+mn-lt"/>
              </a:rPr>
              <a:t>分布式并行编程范式，</a:t>
            </a:r>
            <a:r>
              <a:rPr lang="zh-CN" altLang="zh-CN" sz="1398" dirty="0">
                <a:solidFill>
                  <a:srgbClr val="C7000A"/>
                </a:solidFill>
                <a:cs typeface="+mn-ea"/>
                <a:sym typeface="+mn-lt"/>
              </a:rPr>
              <a:t>一行代码实现串行算法并行化</a:t>
            </a:r>
            <a:r>
              <a:rPr lang="zh-CN" altLang="zh-CN" sz="1398" dirty="0">
                <a:solidFill>
                  <a:srgbClr val="1D1D1A"/>
                </a:solidFill>
                <a:cs typeface="+mn-ea"/>
                <a:sym typeface="+mn-lt"/>
              </a:rPr>
              <a:t>，最小化用户编码和调优代价</a:t>
            </a:r>
          </a:p>
        </p:txBody>
      </p:sp>
      <p:sp>
        <p:nvSpPr>
          <p:cNvPr id="69" name="矩形 68"/>
          <p:cNvSpPr/>
          <p:nvPr/>
        </p:nvSpPr>
        <p:spPr>
          <a:xfrm>
            <a:off x="8625247" y="1754176"/>
            <a:ext cx="2837868" cy="3075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3303"/>
            <a:r>
              <a:rPr lang="en-US" altLang="zh-CN" sz="1398" b="1" kern="0" dirty="0">
                <a:solidFill>
                  <a:srgbClr val="C00000"/>
                </a:solidFill>
                <a:cs typeface="+mn-ea"/>
                <a:sym typeface="+mn-lt"/>
              </a:rPr>
              <a:t>2021</a:t>
            </a:r>
            <a:r>
              <a:rPr lang="zh-CN" altLang="en-US" sz="1398" b="1" kern="0" dirty="0">
                <a:solidFill>
                  <a:srgbClr val="C00000"/>
                </a:solidFill>
                <a:cs typeface="+mn-ea"/>
                <a:sym typeface="+mn-lt"/>
              </a:rPr>
              <a:t>华为生态大会正式发布 </a:t>
            </a:r>
          </a:p>
        </p:txBody>
      </p:sp>
      <p:sp>
        <p:nvSpPr>
          <p:cNvPr id="70" name="TextBox 35"/>
          <p:cNvSpPr txBox="1"/>
          <p:nvPr/>
        </p:nvSpPr>
        <p:spPr>
          <a:xfrm>
            <a:off x="9084436" y="2222762"/>
            <a:ext cx="871627" cy="27678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defTabSz="91330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rgbClr val="FFFFFF"/>
                </a:solidFill>
                <a:cs typeface="+mn-ea"/>
                <a:sym typeface="+mn-lt"/>
              </a:rPr>
              <a:t>鹏程</a:t>
            </a:r>
            <a:r>
              <a:rPr lang="en-US" altLang="zh-CN" sz="1200" b="1" dirty="0">
                <a:solidFill>
                  <a:srgbClr val="FFFFFF"/>
                </a:solidFill>
                <a:cs typeface="+mn-ea"/>
                <a:sym typeface="+mn-lt"/>
              </a:rPr>
              <a:t>.</a:t>
            </a:r>
            <a:r>
              <a:rPr lang="zh-CN" altLang="en-US" sz="1200" b="1" dirty="0">
                <a:solidFill>
                  <a:srgbClr val="FFFFFF"/>
                </a:solidFill>
                <a:cs typeface="+mn-ea"/>
                <a:sym typeface="+mn-lt"/>
              </a:rPr>
              <a:t>盘古</a:t>
            </a:r>
          </a:p>
        </p:txBody>
      </p:sp>
      <p:sp>
        <p:nvSpPr>
          <p:cNvPr id="72" name="TextBox 35"/>
          <p:cNvSpPr txBox="1"/>
          <p:nvPr/>
        </p:nvSpPr>
        <p:spPr>
          <a:xfrm>
            <a:off x="9926168" y="2222762"/>
            <a:ext cx="1101734" cy="2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0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666666"/>
                </a:solidFill>
                <a:cs typeface="+mn-ea"/>
                <a:sym typeface="+mn-lt"/>
              </a:rPr>
              <a:t>2000</a:t>
            </a:r>
            <a:r>
              <a:rPr lang="zh-CN" altLang="en-US" sz="1200" b="1" dirty="0">
                <a:solidFill>
                  <a:srgbClr val="666666"/>
                </a:solidFill>
                <a:cs typeface="+mn-ea"/>
                <a:sym typeface="+mn-lt"/>
              </a:rPr>
              <a:t>亿参数</a:t>
            </a:r>
          </a:p>
        </p:txBody>
      </p:sp>
      <p:sp>
        <p:nvSpPr>
          <p:cNvPr id="73" name="TextBox 35"/>
          <p:cNvSpPr txBox="1"/>
          <p:nvPr/>
        </p:nvSpPr>
        <p:spPr>
          <a:xfrm>
            <a:off x="10096788" y="4381051"/>
            <a:ext cx="121666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0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666666"/>
                </a:solidFill>
                <a:cs typeface="+mn-ea"/>
                <a:sym typeface="+mn-lt"/>
              </a:rPr>
              <a:t>2021Q4</a:t>
            </a:r>
          </a:p>
          <a:p>
            <a:pPr algn="ctr" defTabSz="91330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40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天训练完成</a:t>
            </a:r>
            <a:endParaRPr lang="en-US" altLang="zh-CN" sz="1200" dirty="0">
              <a:solidFill>
                <a:srgbClr val="666666"/>
              </a:solidFill>
              <a:cs typeface="+mn-ea"/>
              <a:sym typeface="+mn-lt"/>
            </a:endParaRPr>
          </a:p>
          <a:p>
            <a:pPr algn="ctr" defTabSz="91330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600GB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数据集</a:t>
            </a:r>
          </a:p>
        </p:txBody>
      </p:sp>
      <p:sp>
        <p:nvSpPr>
          <p:cNvPr id="74" name="等腰三角形 73"/>
          <p:cNvSpPr/>
          <p:nvPr/>
        </p:nvSpPr>
        <p:spPr>
          <a:xfrm rot="5400000">
            <a:off x="9856551" y="4601354"/>
            <a:ext cx="339947" cy="182632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57000">
                <a:srgbClr val="C00000">
                  <a:alpha val="73000"/>
                </a:srgbClr>
              </a:gs>
              <a:gs pos="100000">
                <a:srgbClr val="C00000">
                  <a:alpha val="81000"/>
                </a:srgbClr>
              </a:gs>
              <a:gs pos="100000">
                <a:srgbClr val="C00000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75" tIns="45637" rIns="91275" bIns="456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7322">
              <a:defRPr/>
            </a:pPr>
            <a:endParaRPr lang="en-US" sz="2396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5" name="TextBox 35"/>
          <p:cNvSpPr txBox="1"/>
          <p:nvPr/>
        </p:nvSpPr>
        <p:spPr>
          <a:xfrm>
            <a:off x="8742059" y="4381051"/>
            <a:ext cx="121666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0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666666"/>
                </a:solidFill>
                <a:cs typeface="+mn-ea"/>
                <a:sym typeface="+mn-lt"/>
              </a:rPr>
              <a:t>当前</a:t>
            </a:r>
            <a:endParaRPr lang="en-US" altLang="zh-CN" sz="1400" b="1" dirty="0">
              <a:solidFill>
                <a:srgbClr val="666666"/>
              </a:solidFill>
              <a:cs typeface="+mn-ea"/>
              <a:sym typeface="+mn-lt"/>
            </a:endParaRPr>
          </a:p>
          <a:p>
            <a:pPr algn="ctr" defTabSz="91330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30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天训练完成</a:t>
            </a:r>
            <a:endParaRPr lang="en-US" altLang="zh-CN" sz="1200" dirty="0">
              <a:solidFill>
                <a:srgbClr val="666666"/>
              </a:solidFill>
              <a:cs typeface="+mn-ea"/>
              <a:sym typeface="+mn-lt"/>
            </a:endParaRPr>
          </a:p>
          <a:p>
            <a:pPr algn="ctr" defTabSz="913303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200GB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数据集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5281" y="5176753"/>
            <a:ext cx="702339" cy="552510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9711061" y="5245882"/>
            <a:ext cx="391454" cy="507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03">
              <a:lnSpc>
                <a:spcPts val="3437"/>
              </a:lnSpc>
            </a:pPr>
            <a:r>
              <a:rPr lang="en-US" altLang="zh-CN" sz="2797" dirty="0">
                <a:solidFill>
                  <a:srgbClr val="C00000"/>
                </a:solidFill>
                <a:cs typeface="+mn-ea"/>
                <a:sym typeface="+mn-lt"/>
              </a:rPr>
              <a:t>+</a:t>
            </a:r>
            <a:endParaRPr lang="zh-CN" altLang="en-US" sz="2797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9" name="TextBox 35"/>
          <p:cNvSpPr txBox="1"/>
          <p:nvPr/>
        </p:nvSpPr>
        <p:spPr>
          <a:xfrm>
            <a:off x="9960745" y="5830861"/>
            <a:ext cx="1473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0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rgbClr val="666666"/>
                </a:solidFill>
                <a:cs typeface="+mn-ea"/>
                <a:sym typeface="+mn-lt"/>
              </a:rPr>
              <a:t>鹏城云脑</a:t>
            </a:r>
            <a:r>
              <a:rPr lang="en-US" altLang="zh-CN" sz="1200" b="1" dirty="0">
                <a:solidFill>
                  <a:srgbClr val="666666"/>
                </a:solidFill>
                <a:cs typeface="+mn-ea"/>
                <a:sym typeface="+mn-lt"/>
              </a:rPr>
              <a:t>II AI</a:t>
            </a:r>
            <a:r>
              <a:rPr lang="zh-CN" altLang="en-US" sz="1200" b="1" dirty="0">
                <a:solidFill>
                  <a:srgbClr val="666666"/>
                </a:solidFill>
                <a:cs typeface="+mn-ea"/>
                <a:sym typeface="+mn-lt"/>
              </a:rPr>
              <a:t>集群</a:t>
            </a:r>
          </a:p>
        </p:txBody>
      </p:sp>
      <p:sp>
        <p:nvSpPr>
          <p:cNvPr id="80" name="TextBox 35"/>
          <p:cNvSpPr txBox="1"/>
          <p:nvPr/>
        </p:nvSpPr>
        <p:spPr>
          <a:xfrm>
            <a:off x="8836906" y="5825568"/>
            <a:ext cx="1045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0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 err="1">
                <a:solidFill>
                  <a:srgbClr val="666666"/>
                </a:solidFill>
                <a:cs typeface="+mn-ea"/>
                <a:sym typeface="+mn-lt"/>
              </a:rPr>
              <a:t>MindSpore</a:t>
            </a:r>
            <a:endParaRPr lang="zh-CN" altLang="en-US" sz="1200" b="1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pic>
        <p:nvPicPr>
          <p:cNvPr id="88" name="9892732956de934d67e0197565bd89fa.jpg" descr="38050A04@454C257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2686" y="2859058"/>
            <a:ext cx="2087677" cy="1265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文本框 54"/>
          <p:cNvSpPr txBox="1"/>
          <p:nvPr/>
        </p:nvSpPr>
        <p:spPr>
          <a:xfrm>
            <a:off x="699950" y="1038622"/>
            <a:ext cx="10734225" cy="473848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438"/>
              </a:lnSpc>
              <a:tabLst>
                <a:tab pos="456834" algn="l"/>
              </a:tabLst>
            </a:pPr>
            <a:r>
              <a:rPr lang="zh-CN" altLang="en-US" sz="1598" dirty="0">
                <a:solidFill>
                  <a:srgbClr val="1D1D1A">
                    <a:lumMod val="50000"/>
                  </a:srgbClr>
                </a:solidFill>
                <a:cs typeface="+mn-ea"/>
                <a:sym typeface="+mn-lt"/>
              </a:rPr>
              <a:t>原创</a:t>
            </a:r>
            <a:r>
              <a:rPr lang="zh-CN" altLang="zh-CN" sz="1598" dirty="0">
                <a:solidFill>
                  <a:srgbClr val="1D1D1A">
                    <a:lumMod val="50000"/>
                  </a:srgbClr>
                </a:solidFill>
                <a:cs typeface="+mn-ea"/>
                <a:sym typeface="+mn-lt"/>
              </a:rPr>
              <a:t>多维度自动混合并行</a:t>
            </a:r>
            <a:r>
              <a:rPr lang="zh-CN" altLang="en-US" sz="1598" dirty="0">
                <a:solidFill>
                  <a:srgbClr val="1D1D1A">
                    <a:lumMod val="50000"/>
                  </a:srgbClr>
                </a:solidFill>
                <a:cs typeface="+mn-ea"/>
                <a:sym typeface="+mn-lt"/>
              </a:rPr>
              <a:t>核心技术</a:t>
            </a:r>
            <a:r>
              <a:rPr lang="zh-CN" altLang="zh-CN" sz="1598" dirty="0">
                <a:solidFill>
                  <a:srgbClr val="1D1D1A">
                    <a:lumMod val="50000"/>
                  </a:srgbClr>
                </a:solidFill>
                <a:cs typeface="+mn-ea"/>
                <a:sym typeface="+mn-lt"/>
              </a:rPr>
              <a:t>，实现</a:t>
            </a:r>
            <a:r>
              <a:rPr lang="zh-CN" altLang="en-US" sz="1598" dirty="0">
                <a:solidFill>
                  <a:srgbClr val="C7000A"/>
                </a:solidFill>
                <a:cs typeface="+mn-ea"/>
                <a:sym typeface="+mn-lt"/>
              </a:rPr>
              <a:t>百亿</a:t>
            </a:r>
            <a:r>
              <a:rPr lang="en-US" altLang="zh-CN" sz="1598" dirty="0">
                <a:solidFill>
                  <a:srgbClr val="C7000A"/>
                </a:solidFill>
                <a:cs typeface="+mn-ea"/>
                <a:sym typeface="+mn-lt"/>
              </a:rPr>
              <a:t>~</a:t>
            </a:r>
            <a:r>
              <a:rPr lang="zh-CN" altLang="en-US" sz="1598" dirty="0">
                <a:solidFill>
                  <a:srgbClr val="C7000A"/>
                </a:solidFill>
                <a:cs typeface="+mn-ea"/>
                <a:sym typeface="+mn-lt"/>
              </a:rPr>
              <a:t>万亿参数</a:t>
            </a:r>
            <a:r>
              <a:rPr lang="zh-CN" altLang="zh-CN" sz="1598" dirty="0">
                <a:solidFill>
                  <a:srgbClr val="1D1D1A">
                    <a:lumMod val="50000"/>
                  </a:srgbClr>
                </a:solidFill>
                <a:cs typeface="+mn-ea"/>
                <a:sym typeface="+mn-lt"/>
              </a:rPr>
              <a:t>超大模型极简分布式并行训练</a:t>
            </a:r>
          </a:p>
        </p:txBody>
      </p:sp>
      <p:pic>
        <p:nvPicPr>
          <p:cNvPr id="94" name="Picture 27" descr="화살표3">
            <a:extLst>
              <a:ext uri="{FF2B5EF4-FFF2-40B4-BE49-F238E27FC236}">
                <a16:creationId xmlns:a16="http://schemas.microsoft.com/office/drawing/2014/main" id="{883D1B45-EEE5-7849-92CB-E42C83F86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952615" y="3584995"/>
            <a:ext cx="3038348" cy="6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595" y="5298078"/>
            <a:ext cx="782548" cy="440379"/>
          </a:xfrm>
          <a:prstGeom prst="rect">
            <a:avLst/>
          </a:prstGeom>
        </p:spPr>
      </p:pic>
      <p:sp>
        <p:nvSpPr>
          <p:cNvPr id="22" name="标题 2"/>
          <p:cNvSpPr txBox="1">
            <a:spLocks/>
          </p:cNvSpPr>
          <p:nvPr/>
        </p:nvSpPr>
        <p:spPr bwMode="auto">
          <a:xfrm>
            <a:off x="452438" y="447468"/>
            <a:ext cx="11296649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pPr marL="0" marR="0" lvl="0" indent="0"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：自动并行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万亿参数超大模型极简训练（</a:t>
            </a:r>
            <a:r>
              <a:rPr lang="en-US" altLang="zh-CN" dirty="0">
                <a:solidFill>
                  <a:sysClr val="windowText" lastClr="000000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0529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3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：二阶优化（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8142509" y="1727559"/>
            <a:ext cx="2018244" cy="540000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38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二阶矩阵近似表达</a:t>
            </a:r>
          </a:p>
        </p:txBody>
      </p:sp>
      <p:sp>
        <p:nvSpPr>
          <p:cNvPr id="5" name="矩形 4"/>
          <p:cNvSpPr/>
          <p:nvPr/>
        </p:nvSpPr>
        <p:spPr>
          <a:xfrm>
            <a:off x="8142509" y="3007180"/>
            <a:ext cx="2018244" cy="540000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38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二阶矩阵降频</a:t>
            </a:r>
          </a:p>
        </p:txBody>
      </p:sp>
      <p:sp>
        <p:nvSpPr>
          <p:cNvPr id="6" name="矩形 5"/>
          <p:cNvSpPr/>
          <p:nvPr/>
        </p:nvSpPr>
        <p:spPr>
          <a:xfrm>
            <a:off x="8142509" y="4286801"/>
            <a:ext cx="2018244" cy="540000"/>
          </a:xfrm>
          <a:prstGeom prst="rect">
            <a:avLst/>
          </a:prstGeom>
          <a:solidFill>
            <a:schemeClr val="tx2">
              <a:lumMod val="95000"/>
            </a:schemeClr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38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二阶矩阵降维</a:t>
            </a:r>
          </a:p>
        </p:txBody>
      </p:sp>
      <p:sp>
        <p:nvSpPr>
          <p:cNvPr id="7" name="矩形 6"/>
          <p:cNvSpPr/>
          <p:nvPr/>
        </p:nvSpPr>
        <p:spPr>
          <a:xfrm>
            <a:off x="8142509" y="5566422"/>
            <a:ext cx="2018244" cy="540000"/>
          </a:xfrm>
          <a:prstGeom prst="rect">
            <a:avLst/>
          </a:prstGeom>
          <a:solidFill>
            <a:srgbClr val="EBEBEB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38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软硬协同</a:t>
            </a:r>
            <a:endParaRPr lang="en-US" altLang="zh-CN" sz="1200" b="1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913838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高性能算子加速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99612" y="1067152"/>
            <a:ext cx="649537" cy="465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913838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方案</a:t>
            </a:r>
          </a:p>
        </p:txBody>
      </p:sp>
      <p:sp>
        <p:nvSpPr>
          <p:cNvPr id="9" name="上箭头 8"/>
          <p:cNvSpPr/>
          <p:nvPr/>
        </p:nvSpPr>
        <p:spPr>
          <a:xfrm rot="10800000">
            <a:off x="8953630" y="2477757"/>
            <a:ext cx="396002" cy="319224"/>
          </a:xfrm>
          <a:prstGeom prst="upArrow">
            <a:avLst/>
          </a:prstGeom>
          <a:gradFill flip="none" rotWithShape="1">
            <a:gsLst>
              <a:gs pos="100000">
                <a:srgbClr val="4D4D4D"/>
              </a:gs>
              <a:gs pos="0">
                <a:srgbClr val="4D4D4D">
                  <a:alpha val="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57537" y="1051724"/>
                <a:ext cx="6718573" cy="46303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 defTabSz="913838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cs typeface="+mn-ea"/>
                    <a:sym typeface="+mn-lt"/>
                  </a:rPr>
                  <a:t>挑战</a:t>
                </a:r>
                <a:endParaRPr lang="en-US" altLang="zh-CN" b="1" dirty="0">
                  <a:solidFill>
                    <a:srgbClr val="C00000"/>
                  </a:solidFill>
                  <a:cs typeface="+mn-ea"/>
                  <a:sym typeface="+mn-lt"/>
                </a:endParaRPr>
              </a:p>
              <a:p>
                <a:pPr marL="171450" indent="-171450" algn="just" defTabSz="9138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4D4D4D"/>
                    </a:solidFill>
                    <a:cs typeface="+mn-ea"/>
                    <a:sym typeface="+mn-lt"/>
                  </a:rPr>
                  <a:t>训练深度学习模型需要进行大量的计算，训练收敛时间长；</a:t>
                </a:r>
                <a:endParaRPr lang="en-US" altLang="zh-CN" sz="1400" dirty="0">
                  <a:solidFill>
                    <a:srgbClr val="4D4D4D"/>
                  </a:solidFill>
                  <a:cs typeface="+mn-ea"/>
                  <a:sym typeface="+mn-lt"/>
                </a:endParaRPr>
              </a:p>
              <a:p>
                <a:pPr marL="171450" indent="-171450" algn="just" defTabSz="9138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4D4D4D"/>
                    </a:solidFill>
                    <a:cs typeface="+mn-ea"/>
                    <a:sym typeface="+mn-lt"/>
                  </a:rPr>
                  <a:t>二阶优化方法可以有效加速模型收敛，减少迭代次数，同时会引入大量复杂计算，限制其在深度模型训练中广泛应用；</a:t>
                </a:r>
                <a:endParaRPr lang="en-US" altLang="zh-CN" sz="1400" dirty="0">
                  <a:solidFill>
                    <a:srgbClr val="4D4D4D"/>
                  </a:solidFill>
                  <a:cs typeface="+mn-ea"/>
                  <a:sym typeface="+mn-lt"/>
                </a:endParaRPr>
              </a:p>
              <a:p>
                <a:pPr marL="171450" indent="-171450" algn="just" defTabSz="9138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prstClr val="black"/>
                    </a:solidFill>
                    <a:cs typeface="+mn-ea"/>
                    <a:sym typeface="+mn-lt"/>
                  </a:rPr>
                  <a:t>二阶优化器参数更新：</a:t>
                </a:r>
                <a:endParaRPr lang="en-US" altLang="zh-CN" sz="1400" b="1" dirty="0">
                  <a:solidFill>
                    <a:prstClr val="black"/>
                  </a:solidFill>
                  <a:cs typeface="+mn-ea"/>
                  <a:sym typeface="+mn-lt"/>
                </a:endParaRPr>
              </a:p>
              <a:p>
                <a:pPr algn="just" defTabSz="913838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pPr>
                        <m:e>
                          <m:r>
                            <a:rPr lang="zh-CN" altLang="en-US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𝜽</m:t>
                          </m:r>
                        </m:e>
                        <m:sup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𝒕</m:t>
                          </m:r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+</m:t>
                          </m:r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)</m:t>
                          </m:r>
                        </m:sup>
                      </m:sSup>
                      <m:r>
                        <a:rPr lang="en-US" altLang="zh-CN" sz="1799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sSup>
                        <m:sSupPr>
                          <m:ctrlP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pPr>
                        <m:e>
                          <m:r>
                            <a:rPr lang="zh-CN" altLang="en-US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𝜽</m:t>
                          </m:r>
                        </m:e>
                        <m:sup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𝒕</m:t>
                          </m:r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)</m:t>
                          </m:r>
                        </m:sup>
                      </m:sSup>
                      <m:r>
                        <a:rPr lang="en-US" altLang="zh-CN" sz="1799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 − </m:t>
                      </m:r>
                      <m:r>
                        <a:rPr lang="zh-CN" altLang="en-US" sz="1799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𝝐</m:t>
                      </m:r>
                      <m:sSubSup>
                        <m:sSubSupPr>
                          <m:ctrlP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bSupPr>
                        <m:e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𝑰𝑴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799" b="1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zh-CN" altLang="en-US" sz="1799" b="1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799" b="1" i="1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99" b="1" i="1">
                                      <a:solidFill>
                                        <a:srgbClr val="1D1D1A"/>
                                      </a:solidFill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sub>
                        <m:sup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−</m:t>
                          </m:r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𝟏</m:t>
                          </m:r>
                        </m:sup>
                      </m:sSubSup>
                      <m:r>
                        <a:rPr lang="en-US" altLang="zh-CN" sz="1799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𝜵</m:t>
                      </m:r>
                      <m:r>
                        <a:rPr lang="en-US" altLang="zh-CN" sz="1799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𝒈</m:t>
                      </m:r>
                      <m:r>
                        <a:rPr lang="en-US" altLang="zh-CN" sz="1799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(</m:t>
                      </m:r>
                      <m:sSup>
                        <m:sSupPr>
                          <m:ctrlP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sSupPr>
                        <m:e>
                          <m:r>
                            <a:rPr lang="zh-CN" altLang="en-US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𝜽</m:t>
                          </m:r>
                        </m:e>
                        <m:sup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(</m:t>
                          </m:r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𝒕</m:t>
                          </m:r>
                          <m:r>
                            <a:rPr lang="en-US" altLang="zh-CN" sz="1799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)</m:t>
                          </m:r>
                        </m:sup>
                      </m:sSup>
                      <m:r>
                        <a:rPr lang="en-US" altLang="zh-CN" sz="1799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)</m:t>
                      </m:r>
                    </m:oMath>
                  </m:oMathPara>
                </a14:m>
                <a:endParaRPr lang="en-US" altLang="zh-CN" sz="1200" dirty="0">
                  <a:solidFill>
                    <a:srgbClr val="1D1D1A"/>
                  </a:solidFill>
                  <a:cs typeface="+mn-ea"/>
                  <a:sym typeface="+mn-lt"/>
                </a:endParaRPr>
              </a:p>
              <a:p>
                <a:pPr algn="just" defTabSz="913838">
                  <a:lnSpc>
                    <a:spcPct val="150000"/>
                  </a:lnSpc>
                </a:pPr>
                <a:endParaRPr lang="en-US" altLang="zh-CN" sz="1200" dirty="0">
                  <a:solidFill>
                    <a:srgbClr val="1D1D1A"/>
                  </a:solidFill>
                  <a:cs typeface="+mn-ea"/>
                  <a:sym typeface="+mn-lt"/>
                </a:endParaRPr>
              </a:p>
              <a:p>
                <a:pPr algn="just" defTabSz="913838">
                  <a:lnSpc>
                    <a:spcPct val="150000"/>
                  </a:lnSpc>
                </a:pPr>
                <a:endParaRPr lang="en-US" altLang="zh-CN" sz="1200" dirty="0">
                  <a:solidFill>
                    <a:srgbClr val="1D1D1A"/>
                  </a:solidFill>
                  <a:cs typeface="+mn-ea"/>
                  <a:sym typeface="+mn-lt"/>
                </a:endParaRPr>
              </a:p>
              <a:p>
                <a:pPr algn="just" defTabSz="913838">
                  <a:lnSpc>
                    <a:spcPct val="150000"/>
                  </a:lnSpc>
                </a:pPr>
                <a:endParaRPr lang="en-US" altLang="zh-CN" sz="1200" dirty="0">
                  <a:solidFill>
                    <a:srgbClr val="1D1D1A"/>
                  </a:solidFill>
                  <a:cs typeface="+mn-ea"/>
                  <a:sym typeface="+mn-lt"/>
                </a:endParaRPr>
              </a:p>
              <a:p>
                <a:pPr marL="171450" indent="-171450" algn="just" defTabSz="9138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prstClr val="black"/>
                    </a:solidFill>
                    <a:cs typeface="+mn-ea"/>
                    <a:sym typeface="+mn-lt"/>
                  </a:rPr>
                  <a:t>核心问题</a:t>
                </a:r>
                <a:r>
                  <a:rPr lang="zh-CN" altLang="en-US" sz="1400" dirty="0">
                    <a:solidFill>
                      <a:srgbClr val="4D4D4D"/>
                    </a:solidFill>
                    <a:cs typeface="+mn-ea"/>
                    <a:sym typeface="+mn-lt"/>
                  </a:rPr>
                  <a:t>：二阶优化器需要额外计算二阶信息矩阵的逆矩阵，计算量大，直接求解时间可达小时级</a:t>
                </a:r>
                <a:r>
                  <a:rPr lang="zh-CN" altLang="en-US" sz="1400" b="1" dirty="0">
                    <a:solidFill>
                      <a:srgbClr val="4D4D4D"/>
                    </a:solidFill>
                    <a:cs typeface="+mn-ea"/>
                    <a:sym typeface="+mn-lt"/>
                  </a:rPr>
                  <a:t>，</a:t>
                </a:r>
                <a:r>
                  <a:rPr lang="zh-CN" altLang="en-US" sz="1400" dirty="0">
                    <a:solidFill>
                      <a:srgbClr val="4D4D4D"/>
                    </a:solidFill>
                    <a:cs typeface="+mn-ea"/>
                    <a:sym typeface="+mn-lt"/>
                  </a:rPr>
                  <a:t>如何</a:t>
                </a:r>
                <a:r>
                  <a:rPr lang="zh-CN" altLang="en-US" sz="1400" b="1" dirty="0">
                    <a:solidFill>
                      <a:srgbClr val="C00000"/>
                    </a:solidFill>
                    <a:cs typeface="+mn-ea"/>
                    <a:sym typeface="+mn-lt"/>
                  </a:rPr>
                  <a:t>高效求解</a:t>
                </a:r>
                <a:r>
                  <a:rPr lang="zh-CN" altLang="en-US" sz="1400" dirty="0">
                    <a:solidFill>
                      <a:srgbClr val="4D4D4D"/>
                    </a:solidFill>
                    <a:cs typeface="+mn-ea"/>
                    <a:sym typeface="+mn-lt"/>
                  </a:rPr>
                  <a:t>二阶矩阵是技术难点。</a:t>
                </a:r>
                <a:endParaRPr lang="en-US" altLang="zh-CN" sz="1400" dirty="0">
                  <a:solidFill>
                    <a:srgbClr val="4D4D4D"/>
                  </a:solidFill>
                  <a:cs typeface="+mn-ea"/>
                  <a:sym typeface="+mn-lt"/>
                </a:endParaRPr>
              </a:p>
              <a:p>
                <a:pPr algn="just" defTabSz="913838">
                  <a:lnSpc>
                    <a:spcPct val="150000"/>
                  </a:lnSpc>
                </a:pPr>
                <a:endParaRPr lang="en-US" altLang="zh-CN" sz="1200" dirty="0">
                  <a:solidFill>
                    <a:srgbClr val="1D1D1A"/>
                  </a:solidFill>
                  <a:cs typeface="+mn-ea"/>
                  <a:sym typeface="+mn-lt"/>
                </a:endParaRPr>
              </a:p>
              <a:p>
                <a:pPr algn="just" defTabSz="913838">
                  <a:lnSpc>
                    <a:spcPct val="150000"/>
                  </a:lnSpc>
                </a:pPr>
                <a:endParaRPr lang="en-US" altLang="zh-CN" sz="1200" dirty="0">
                  <a:solidFill>
                    <a:srgbClr val="1D1D1A"/>
                  </a:solidFill>
                  <a:cs typeface="+mn-ea"/>
                  <a:sym typeface="+mn-lt"/>
                </a:endParaRPr>
              </a:p>
              <a:p>
                <a:pPr algn="just" defTabSz="913838">
                  <a:lnSpc>
                    <a:spcPct val="150000"/>
                  </a:lnSpc>
                </a:pPr>
                <a:endParaRPr lang="en-US" altLang="zh-CN" sz="120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" y="1051724"/>
                <a:ext cx="6718573" cy="4630307"/>
              </a:xfrm>
              <a:prstGeom prst="rect">
                <a:avLst/>
              </a:prstGeom>
              <a:blipFill rotWithShape="0">
                <a:blip r:embed="rId3"/>
                <a:stretch>
                  <a:fillRect l="-726" r="-2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998039" y="3179379"/>
            <a:ext cx="3496546" cy="659087"/>
            <a:chOff x="1739786" y="2109638"/>
            <a:chExt cx="3499177" cy="659584"/>
          </a:xfrm>
        </p:grpSpPr>
        <p:sp>
          <p:nvSpPr>
            <p:cNvPr id="14" name="文本框 13"/>
            <p:cNvSpPr txBox="1"/>
            <p:nvPr/>
          </p:nvSpPr>
          <p:spPr>
            <a:xfrm>
              <a:off x="2600215" y="2308621"/>
              <a:ext cx="646817" cy="460601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defTabSz="913838">
                <a:lnSpc>
                  <a:spcPts val="3438"/>
                </a:lnSpc>
              </a:pPr>
              <a:r>
                <a:rPr lang="zh-CN" altLang="en-US" sz="1200" b="1" dirty="0">
                  <a:solidFill>
                    <a:srgbClr val="C00000"/>
                  </a:solidFill>
                  <a:cs typeface="+mn-ea"/>
                  <a:sym typeface="+mn-lt"/>
                </a:rPr>
                <a:t>学习率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11467" y="2308621"/>
              <a:ext cx="1108830" cy="460601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defTabSz="913838">
                <a:lnSpc>
                  <a:spcPts val="3438"/>
                </a:lnSpc>
              </a:pPr>
              <a:r>
                <a:rPr lang="zh-CN" altLang="en-US" sz="1200" b="1" dirty="0">
                  <a:solidFill>
                    <a:srgbClr val="C00000"/>
                  </a:solidFill>
                  <a:cs typeface="+mn-ea"/>
                  <a:sym typeface="+mn-lt"/>
                </a:rPr>
                <a:t>二阶信息矩阵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8142" y="2308621"/>
              <a:ext cx="800821" cy="460601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defTabSz="913838">
                <a:lnSpc>
                  <a:spcPts val="3438"/>
                </a:lnSpc>
              </a:pPr>
              <a:r>
                <a:rPr lang="zh-CN" altLang="en-US" sz="1200" b="1" dirty="0">
                  <a:solidFill>
                    <a:srgbClr val="C00000"/>
                  </a:solidFill>
                  <a:cs typeface="+mn-ea"/>
                  <a:sym typeface="+mn-lt"/>
                </a:rPr>
                <a:t>一阶梯度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>
              <a:off x="2888034" y="2195955"/>
              <a:ext cx="530623" cy="198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3870209" y="2195955"/>
              <a:ext cx="0" cy="224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4588258" y="2195955"/>
              <a:ext cx="347851" cy="198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1986007" y="2109638"/>
              <a:ext cx="0" cy="266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739786" y="2308621"/>
              <a:ext cx="492814" cy="460601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defTabSz="913838">
                <a:lnSpc>
                  <a:spcPts val="3438"/>
                </a:lnSpc>
              </a:pPr>
              <a:r>
                <a:rPr lang="zh-CN" altLang="en-US" sz="1200" b="1" dirty="0">
                  <a:solidFill>
                    <a:srgbClr val="C00000"/>
                  </a:solidFill>
                  <a:cs typeface="+mn-ea"/>
                  <a:sym typeface="+mn-lt"/>
                </a:rPr>
                <a:t>参数</a:t>
              </a:r>
            </a:p>
          </p:txBody>
        </p:sp>
      </p:grpSp>
      <p:sp>
        <p:nvSpPr>
          <p:cNvPr id="22" name="上箭头 21"/>
          <p:cNvSpPr/>
          <p:nvPr/>
        </p:nvSpPr>
        <p:spPr>
          <a:xfrm rot="10800000">
            <a:off x="8953630" y="3776215"/>
            <a:ext cx="396002" cy="319224"/>
          </a:xfrm>
          <a:prstGeom prst="upArrow">
            <a:avLst/>
          </a:prstGeom>
          <a:gradFill flip="none" rotWithShape="1">
            <a:gsLst>
              <a:gs pos="100000">
                <a:srgbClr val="4D4D4D"/>
              </a:gs>
              <a:gs pos="0">
                <a:srgbClr val="4D4D4D">
                  <a:alpha val="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3" name="上箭头 22"/>
          <p:cNvSpPr/>
          <p:nvPr/>
        </p:nvSpPr>
        <p:spPr>
          <a:xfrm rot="10800000">
            <a:off x="8953630" y="5056710"/>
            <a:ext cx="396002" cy="319224"/>
          </a:xfrm>
          <a:prstGeom prst="upArrow">
            <a:avLst/>
          </a:prstGeom>
          <a:gradFill flip="none" rotWithShape="1">
            <a:gsLst>
              <a:gs pos="100000">
                <a:srgbClr val="4D4D4D"/>
              </a:gs>
              <a:gs pos="0">
                <a:srgbClr val="4D4D4D">
                  <a:alpha val="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42509" y="1770967"/>
            <a:ext cx="2018244" cy="540000"/>
          </a:xfrm>
          <a:prstGeom prst="rect">
            <a:avLst/>
          </a:prstGeom>
          <a:solidFill>
            <a:srgbClr val="EBEBEB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38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二阶矩阵近似表达</a:t>
            </a:r>
          </a:p>
        </p:txBody>
      </p:sp>
      <p:sp>
        <p:nvSpPr>
          <p:cNvPr id="25" name="矩形 24"/>
          <p:cNvSpPr/>
          <p:nvPr/>
        </p:nvSpPr>
        <p:spPr>
          <a:xfrm>
            <a:off x="8142509" y="3050588"/>
            <a:ext cx="2018244" cy="540000"/>
          </a:xfrm>
          <a:prstGeom prst="rect">
            <a:avLst/>
          </a:prstGeom>
          <a:solidFill>
            <a:srgbClr val="EBEBEB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38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二阶矩阵降频</a:t>
            </a:r>
          </a:p>
        </p:txBody>
      </p:sp>
      <p:sp>
        <p:nvSpPr>
          <p:cNvPr id="26" name="矩形 25"/>
          <p:cNvSpPr/>
          <p:nvPr/>
        </p:nvSpPr>
        <p:spPr>
          <a:xfrm>
            <a:off x="8142509" y="4330209"/>
            <a:ext cx="2018244" cy="540000"/>
          </a:xfrm>
          <a:prstGeom prst="rect">
            <a:avLst/>
          </a:prstGeom>
          <a:solidFill>
            <a:srgbClr val="EBEBEB"/>
          </a:solidFill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38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二阶矩阵降维</a:t>
            </a:r>
          </a:p>
        </p:txBody>
      </p:sp>
    </p:spTree>
    <p:extLst>
      <p:ext uri="{BB962C8B-B14F-4D97-AF65-F5344CB8AC3E}">
        <p14:creationId xmlns:p14="http://schemas.microsoft.com/office/powerpoint/2010/main" val="303686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架构介绍</a:t>
            </a:r>
          </a:p>
        </p:txBody>
      </p:sp>
    </p:spTree>
    <p:extLst>
      <p:ext uri="{BB962C8B-B14F-4D97-AF65-F5344CB8AC3E}">
        <p14:creationId xmlns:p14="http://schemas.microsoft.com/office/powerpoint/2010/main" val="208028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：二阶优化（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87387" y="5030972"/>
            <a:ext cx="1241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二阶精度曲线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11743" y="5030971"/>
            <a:ext cx="121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一阶精度曲线</a:t>
            </a:r>
          </a:p>
        </p:txBody>
      </p:sp>
      <p:sp>
        <p:nvSpPr>
          <p:cNvPr id="6" name="矩形 5"/>
          <p:cNvSpPr/>
          <p:nvPr/>
        </p:nvSpPr>
        <p:spPr>
          <a:xfrm>
            <a:off x="1551808" y="5084623"/>
            <a:ext cx="135580" cy="135580"/>
          </a:xfrm>
          <a:prstGeom prst="rect">
            <a:avLst/>
          </a:prstGeom>
          <a:solidFill>
            <a:srgbClr val="6AAA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70983" y="5084623"/>
            <a:ext cx="135580" cy="135580"/>
          </a:xfrm>
          <a:prstGeom prst="rect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715840"/>
              </p:ext>
            </p:extLst>
          </p:nvPr>
        </p:nvGraphicFramePr>
        <p:xfrm>
          <a:off x="1010719" y="5342319"/>
          <a:ext cx="4019549" cy="832794"/>
        </p:xfrm>
        <a:graphic>
          <a:graphicData uri="http://schemas.openxmlformats.org/drawingml/2006/table">
            <a:tbl>
              <a:tblPr firstRow="1" bandRow="1"/>
              <a:tblGrid>
                <a:gridCol w="1623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优化器</a:t>
                      </a: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epoch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收敛时间</a:t>
                      </a: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测试规模</a:t>
                      </a: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50"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SGD+MOMENTUM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约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90min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卡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910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07"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MindSpore</a:t>
                      </a:r>
                      <a:r>
                        <a:rPr lang="zh-CN" altLang="en-US" sz="12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二阶优化</a:t>
                      </a: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42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71.5min</a:t>
                      </a:r>
                      <a:endParaRPr lang="zh-CN" altLang="en-US" sz="1200" b="1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59366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78098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2374647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卡</a:t>
                      </a:r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910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92" marR="91392" marT="45696" marB="45696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53057" y="1146645"/>
            <a:ext cx="417721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3838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进展：</a:t>
            </a: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  <a:p>
            <a:pPr defTabSz="913838">
              <a:lnSpc>
                <a:spcPct val="150000"/>
              </a:lnSpc>
            </a:pPr>
            <a:r>
              <a:rPr lang="en-US" altLang="zh-CN" sz="1400" dirty="0">
                <a:solidFill>
                  <a:srgbClr val="1D1D1A"/>
                </a:solidFill>
                <a:cs typeface="+mn-ea"/>
                <a:sym typeface="+mn-lt"/>
              </a:rPr>
              <a:t>CNN</a:t>
            </a:r>
            <a:r>
              <a:rPr lang="zh-CN" altLang="en-US" sz="1400" dirty="0">
                <a:solidFill>
                  <a:srgbClr val="1D1D1A"/>
                </a:solidFill>
                <a:cs typeface="+mn-ea"/>
                <a:sym typeface="+mn-lt"/>
              </a:rPr>
              <a:t>：基于</a:t>
            </a:r>
            <a:r>
              <a:rPr lang="en-US" altLang="zh-CN" sz="1400" dirty="0">
                <a:solidFill>
                  <a:srgbClr val="1D1D1A"/>
                </a:solidFill>
                <a:cs typeface="+mn-ea"/>
                <a:sym typeface="+mn-lt"/>
              </a:rPr>
              <a:t>ResNet-1.5@ImageNet2012 </a:t>
            </a:r>
            <a:r>
              <a:rPr lang="zh-CN" altLang="en-US" sz="1400" b="1" dirty="0">
                <a:solidFill>
                  <a:srgbClr val="1D1D1A"/>
                </a:solidFill>
                <a:cs typeface="+mn-ea"/>
                <a:sym typeface="+mn-lt"/>
              </a:rPr>
              <a:t>训练收敛提速</a:t>
            </a:r>
            <a:r>
              <a:rPr lang="en-US" altLang="zh-CN" sz="1400" b="1" dirty="0">
                <a:solidFill>
                  <a:srgbClr val="1D1D1A"/>
                </a:solidFill>
                <a:cs typeface="+mn-ea"/>
                <a:sym typeface="+mn-lt"/>
              </a:rPr>
              <a:t>20.6%</a:t>
            </a:r>
            <a:endParaRPr lang="zh-CN" altLang="en-US" sz="1400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02243" y="2029206"/>
            <a:ext cx="4329711" cy="382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8418" lvl="1" defTabSz="801127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 dirty="0">
                <a:cs typeface="+mn-ea"/>
                <a:sym typeface="+mn-lt"/>
              </a:rPr>
              <a:t>NLP</a:t>
            </a:r>
            <a:r>
              <a:rPr lang="zh-CN" altLang="en-US" sz="1400" b="1" kern="0" dirty="0">
                <a:cs typeface="+mn-ea"/>
                <a:sym typeface="+mn-lt"/>
              </a:rPr>
              <a:t>：</a:t>
            </a:r>
            <a:r>
              <a:rPr lang="en-US" altLang="zh-CN" sz="1400" b="1" kern="0" dirty="0">
                <a:cs typeface="+mn-ea"/>
                <a:sym typeface="+mn-lt"/>
              </a:rPr>
              <a:t> Bert</a:t>
            </a:r>
            <a:r>
              <a:rPr lang="zh-CN" altLang="en-US" sz="1400" b="1" kern="0" dirty="0">
                <a:cs typeface="+mn-ea"/>
                <a:sym typeface="+mn-lt"/>
              </a:rPr>
              <a:t>网络二阶优化能力复制；支持异构硬件</a:t>
            </a:r>
            <a:endParaRPr lang="en-US" altLang="zh-CN" sz="1400" b="1" kern="0" dirty="0">
              <a:cs typeface="+mn-ea"/>
              <a:sym typeface="+mn-lt"/>
            </a:endParaRPr>
          </a:p>
        </p:txBody>
      </p:sp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3748428"/>
              </p:ext>
            </p:extLst>
          </p:nvPr>
        </p:nvGraphicFramePr>
        <p:xfrm>
          <a:off x="5914095" y="2516671"/>
          <a:ext cx="4943344" cy="3448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11" y="2300807"/>
            <a:ext cx="3757657" cy="26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18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：动静态图结合，模式灵活切换，兼顾开发效率和执行性能</a:t>
            </a:r>
          </a:p>
        </p:txBody>
      </p:sp>
      <p:sp>
        <p:nvSpPr>
          <p:cNvPr id="4" name="矩形 3"/>
          <p:cNvSpPr/>
          <p:nvPr/>
        </p:nvSpPr>
        <p:spPr>
          <a:xfrm>
            <a:off x="5881511" y="3188629"/>
            <a:ext cx="3033494" cy="283958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srgbClr val="666666"/>
              </a:solidFill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72146"/>
              </p:ext>
            </p:extLst>
          </p:nvPr>
        </p:nvGraphicFramePr>
        <p:xfrm>
          <a:off x="5903526" y="3359462"/>
          <a:ext cx="2989464" cy="2935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9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3567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@</a:t>
                      </a: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ms_function</a:t>
                      </a:r>
                      <a:endParaRPr lang="en-US" altLang="zh-CN" sz="14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</a:t>
                      </a: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def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sub_net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(self, x):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x = </a:t>
                      </a: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self.conv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(x)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return x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altLang="zh-CN" sz="14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</a:t>
                      </a: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def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construct(self, x):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x = </a:t>
                      </a: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self.sub_net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(x)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x = </a:t>
                      </a: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self.relu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(x)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return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881511" y="1852370"/>
            <a:ext cx="5209516" cy="143137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srgbClr val="666666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60169" y="1448570"/>
            <a:ext cx="4032112" cy="3023101"/>
            <a:chOff x="10997239" y="5408086"/>
            <a:chExt cx="3240816" cy="4442754"/>
          </a:xfrm>
        </p:grpSpPr>
        <p:sp>
          <p:nvSpPr>
            <p:cNvPr id="8" name="矩形 7"/>
            <p:cNvSpPr/>
            <p:nvPr/>
          </p:nvSpPr>
          <p:spPr>
            <a:xfrm>
              <a:off x="11011232" y="8621327"/>
              <a:ext cx="3226823" cy="1229513"/>
            </a:xfrm>
            <a:prstGeom prst="rect">
              <a:avLst/>
            </a:prstGeom>
            <a:noFill/>
            <a:ln w="12700" cap="flat" cmpd="sng" algn="ctr">
              <a:solidFill>
                <a:srgbClr val="DDDDDD">
                  <a:lumMod val="75000"/>
                </a:srgbClr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186" tIns="54186" rIns="54186" bIns="54186" numCol="1" spcCol="38100" rtlCol="0" anchor="ctr">
              <a:noAutofit/>
            </a:bodyPr>
            <a:lstStyle/>
            <a:p>
              <a:pPr algn="ctr"/>
              <a:r>
                <a:rPr lang="zh-CN" altLang="en-US" sz="1600" b="1" kern="0" dirty="0">
                  <a:solidFill>
                    <a:srgbClr val="1D1D1A"/>
                  </a:solidFill>
                  <a:cs typeface="+mn-ea"/>
                  <a:sym typeface="+mn-lt"/>
                </a:rPr>
                <a:t>统一的自动微分引擎</a:t>
              </a:r>
              <a:endParaRPr lang="en-US" altLang="zh-CN" sz="1600" b="1" kern="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997239" y="6389132"/>
              <a:ext cx="1302968" cy="1084928"/>
            </a:xfrm>
            <a:prstGeom prst="rect">
              <a:avLst/>
            </a:prstGeom>
            <a:noFill/>
            <a:ln w="12700" cap="flat" cmpd="sng" algn="ctr">
              <a:solidFill>
                <a:srgbClr val="DDDDDD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kern="0" dirty="0">
                  <a:solidFill>
                    <a:srgbClr val="1D1D1A"/>
                  </a:solidFill>
                  <a:cs typeface="+mn-ea"/>
                  <a:sym typeface="+mn-lt"/>
                </a:rPr>
                <a:t>动态图</a:t>
              </a:r>
              <a:endParaRPr lang="en-US" altLang="zh-CN" sz="1600" b="1" kern="0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600" kern="0" dirty="0">
                  <a:solidFill>
                    <a:srgbClr val="666666"/>
                  </a:solidFill>
                  <a:cs typeface="+mn-ea"/>
                  <a:sym typeface="+mn-lt"/>
                </a:rPr>
                <a:t>调试</a:t>
              </a:r>
              <a:r>
                <a:rPr lang="en-US" altLang="zh-CN" sz="1600" kern="0" dirty="0">
                  <a:solidFill>
                    <a:srgbClr val="666666"/>
                  </a:solidFill>
                  <a:cs typeface="+mn-ea"/>
                  <a:sym typeface="+mn-lt"/>
                </a:rPr>
                <a:t>+</a:t>
              </a:r>
              <a:r>
                <a:rPr lang="zh-CN" altLang="en-US" sz="1600" kern="0" dirty="0">
                  <a:solidFill>
                    <a:srgbClr val="666666"/>
                  </a:solidFill>
                  <a:cs typeface="+mn-ea"/>
                  <a:sym typeface="+mn-lt"/>
                </a:rPr>
                <a:t>调优</a:t>
              </a:r>
              <a:endParaRPr lang="en-US" altLang="zh-CN" sz="1600" kern="0" dirty="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896665" y="6375734"/>
              <a:ext cx="1302968" cy="1084928"/>
            </a:xfrm>
            <a:prstGeom prst="rect">
              <a:avLst/>
            </a:prstGeom>
            <a:noFill/>
            <a:ln w="12700" cap="flat" cmpd="sng" algn="ctr">
              <a:solidFill>
                <a:srgbClr val="DDDDDD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b="1" kern="0" dirty="0">
                  <a:solidFill>
                    <a:srgbClr val="1D1D1A"/>
                  </a:solidFill>
                  <a:cs typeface="+mn-ea"/>
                  <a:sym typeface="+mn-lt"/>
                </a:rPr>
                <a:t>静态图</a:t>
              </a:r>
              <a:endParaRPr lang="en-US" altLang="zh-CN" sz="1600" b="1" kern="0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600" kern="0" dirty="0">
                  <a:solidFill>
                    <a:srgbClr val="666666"/>
                  </a:solidFill>
                  <a:cs typeface="+mn-ea"/>
                  <a:sym typeface="+mn-lt"/>
                </a:rPr>
                <a:t>执行</a:t>
              </a:r>
              <a:r>
                <a:rPr lang="en-US" altLang="zh-CN" sz="1600" kern="0" dirty="0">
                  <a:solidFill>
                    <a:srgbClr val="666666"/>
                  </a:solidFill>
                  <a:cs typeface="+mn-ea"/>
                  <a:sym typeface="+mn-lt"/>
                </a:rPr>
                <a:t>+</a:t>
              </a:r>
              <a:r>
                <a:rPr lang="zh-CN" altLang="en-US" sz="1600" kern="0" dirty="0">
                  <a:solidFill>
                    <a:srgbClr val="666666"/>
                  </a:solidFill>
                  <a:cs typeface="+mn-ea"/>
                  <a:sym typeface="+mn-lt"/>
                </a:rPr>
                <a:t>部署</a:t>
              </a:r>
            </a:p>
          </p:txBody>
        </p:sp>
        <p:cxnSp>
          <p:nvCxnSpPr>
            <p:cNvPr id="11" name="曲线连接符 10"/>
            <p:cNvCxnSpPr/>
            <p:nvPr/>
          </p:nvCxnSpPr>
          <p:spPr>
            <a:xfrm rot="5400000" flipH="1" flipV="1">
              <a:off x="12594289" y="5344066"/>
              <a:ext cx="13398" cy="1899426"/>
            </a:xfrm>
            <a:prstGeom prst="curvedConnector3">
              <a:avLst>
                <a:gd name="adj1" fmla="val 2398256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headEnd type="triangl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肘形连接符 11"/>
            <p:cNvCxnSpPr>
              <a:stCxn id="8" idx="0"/>
              <a:endCxn id="9" idx="2"/>
            </p:cNvCxnSpPr>
            <p:nvPr/>
          </p:nvCxnSpPr>
          <p:spPr>
            <a:xfrm rot="16200000" flipV="1">
              <a:off x="11563050" y="7559732"/>
              <a:ext cx="1147268" cy="975921"/>
            </a:xfrm>
            <a:prstGeom prst="bentConnector3">
              <a:avLst/>
            </a:prstGeom>
            <a:noFill/>
            <a:ln w="9525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肘形连接符 12"/>
            <p:cNvCxnSpPr>
              <a:stCxn id="8" idx="0"/>
              <a:endCxn id="10" idx="2"/>
            </p:cNvCxnSpPr>
            <p:nvPr/>
          </p:nvCxnSpPr>
          <p:spPr>
            <a:xfrm rot="5400000" flipH="1" flipV="1">
              <a:off x="12506064" y="7579242"/>
              <a:ext cx="1160666" cy="923506"/>
            </a:xfrm>
            <a:prstGeom prst="bentConnector3">
              <a:avLst>
                <a:gd name="adj1" fmla="val 49196"/>
              </a:avLst>
            </a:prstGeom>
            <a:noFill/>
            <a:ln w="9525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文本框 13"/>
            <p:cNvSpPr txBox="1"/>
            <p:nvPr/>
          </p:nvSpPr>
          <p:spPr>
            <a:xfrm>
              <a:off x="12148087" y="5408086"/>
              <a:ext cx="938309" cy="52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4186" tIns="54186" rIns="54186" bIns="54186" numCol="1" spcCol="38100" rtlCol="0" anchor="ctr">
              <a:spAutoFit/>
            </a:bodyPr>
            <a:lstStyle/>
            <a:p>
              <a:pPr algn="ctr" defTabSz="880533" hangingPunct="0"/>
              <a:r>
                <a:rPr lang="en-US" altLang="zh-CN" sz="1600" b="1" kern="0" dirty="0" err="1">
                  <a:solidFill>
                    <a:srgbClr val="C00000"/>
                  </a:solidFill>
                  <a:cs typeface="+mn-ea"/>
                  <a:sym typeface="+mn-lt"/>
                </a:rPr>
                <a:t>set_context</a:t>
              </a:r>
              <a:endParaRPr lang="zh-CN" altLang="en-US" sz="1600" b="1" kern="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871886" y="1358565"/>
            <a:ext cx="5209516" cy="478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186" tIns="54186" rIns="54186" bIns="54186" numCol="1" spcCol="38100" rtlCol="0" anchor="ctr">
            <a:spAutoFit/>
          </a:bodyPr>
          <a:lstStyle/>
          <a:p>
            <a:pPr defTabSz="880533" hangingPunct="0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灵活切换：</a:t>
            </a:r>
            <a:r>
              <a:rPr lang="zh-CN" altLang="en-US" sz="1600" dirty="0">
                <a:solidFill>
                  <a:srgbClr val="4D4D4D"/>
                </a:solidFill>
                <a:cs typeface="+mn-ea"/>
                <a:sym typeface="+mn-lt"/>
              </a:rPr>
              <a:t>一行代码完成动静态图模式切换</a:t>
            </a:r>
            <a:endParaRPr lang="en-US" altLang="zh-CN" sz="1600" dirty="0">
              <a:solidFill>
                <a:srgbClr val="4D4D4D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21609" y="4612676"/>
            <a:ext cx="3926642" cy="880882"/>
          </a:xfrm>
          <a:prstGeom prst="rect">
            <a:avLst/>
          </a:prstGeom>
          <a:solidFill>
            <a:srgbClr val="EBEBEB"/>
          </a:solidFill>
        </p:spPr>
        <p:txBody>
          <a:bodyPr wrap="square">
            <a:spAutoFit/>
          </a:bodyPr>
          <a:lstStyle/>
          <a:p>
            <a:pPr algn="ctr" defTabSz="880533" hangingPunct="0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统一的自动微分引擎，保证动态图和静态图语法一致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14855"/>
              </p:ext>
            </p:extLst>
          </p:nvPr>
        </p:nvGraphicFramePr>
        <p:xfrm>
          <a:off x="5881512" y="1877693"/>
          <a:ext cx="4862688" cy="1406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62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0605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zh-CN" sz="1400" kern="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  <a:r>
                        <a:rPr lang="zh-CN" altLang="en-US" sz="1400" kern="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切换为动态图模式</a:t>
                      </a:r>
                      <a:endParaRPr lang="en-US" altLang="zh-CN" sz="1400" kern="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context.set_context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(mode=</a:t>
                      </a: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contex.PYNATIVE_MODE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en-US" altLang="zh-CN" sz="1400" kern="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zh-CN" sz="1400" kern="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#</a:t>
                      </a:r>
                      <a:r>
                        <a:rPr lang="zh-CN" altLang="en-US" sz="1400" kern="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切换为静态图模式</a:t>
                      </a:r>
                      <a:endParaRPr lang="en-US" altLang="zh-CN" sz="1400" kern="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context.set_context(mode=</a:t>
                      </a:r>
                      <a:r>
                        <a:rPr lang="en-US" altLang="zh-CN" sz="1400" dirty="0" err="1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contex.GRAPH_MODE</a:t>
                      </a:r>
                      <a:r>
                        <a:rPr lang="en-US" altLang="zh-CN" sz="1400" dirty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en-US" altLang="zh-CN" sz="1400" b="1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9455556" y="3823810"/>
            <a:ext cx="1441420" cy="70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调试通过的代码</a:t>
            </a:r>
            <a:endParaRPr lang="en-US" altLang="zh-CN" sz="1400" b="1" dirty="0">
              <a:solidFill>
                <a:srgbClr val="4D4D4D"/>
              </a:solidFill>
              <a:cs typeface="+mn-ea"/>
              <a:sym typeface="+mn-lt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静态图模式执行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55556" y="5234530"/>
            <a:ext cx="1441420" cy="705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待调试的代码</a:t>
            </a:r>
            <a:endParaRPr lang="en-US" altLang="zh-CN" sz="1400" b="1" dirty="0">
              <a:solidFill>
                <a:srgbClr val="4D4D4D"/>
              </a:solidFill>
              <a:cs typeface="+mn-ea"/>
              <a:sym typeface="+mn-lt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sz="1400" b="1" dirty="0">
                <a:solidFill>
                  <a:srgbClr val="4D4D4D"/>
                </a:solidFill>
                <a:cs typeface="+mn-ea"/>
                <a:sym typeface="+mn-lt"/>
              </a:rPr>
              <a:t>动态图模式执行</a:t>
            </a:r>
          </a:p>
        </p:txBody>
      </p:sp>
      <p:sp>
        <p:nvSpPr>
          <p:cNvPr id="20" name="右大括号 19"/>
          <p:cNvSpPr/>
          <p:nvPr/>
        </p:nvSpPr>
        <p:spPr>
          <a:xfrm>
            <a:off x="9160329" y="3562206"/>
            <a:ext cx="139700" cy="10449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" name="右大括号 20"/>
          <p:cNvSpPr/>
          <p:nvPr/>
        </p:nvSpPr>
        <p:spPr>
          <a:xfrm>
            <a:off x="9207818" y="5049680"/>
            <a:ext cx="92211" cy="113791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5781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：全场景协同，智能匹配端、边、云多样设备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059CE8B7-B2C4-47D3-B91D-AD6BF3A17A34}"/>
              </a:ext>
            </a:extLst>
          </p:cNvPr>
          <p:cNvSpPr/>
          <p:nvPr/>
        </p:nvSpPr>
        <p:spPr>
          <a:xfrm>
            <a:off x="1041162" y="2113332"/>
            <a:ext cx="1615712" cy="176507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en-US" sz="3599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75677" y="1387919"/>
            <a:ext cx="902458" cy="30765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 defTabSz="9134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99" b="1" dirty="0">
                <a:solidFill>
                  <a:prstClr val="black"/>
                </a:solidFill>
                <a:cs typeface="+mn-ea"/>
                <a:sym typeface="+mn-lt"/>
              </a:rPr>
              <a:t>模型生成</a:t>
            </a:r>
            <a:endParaRPr lang="en-US" altLang="zh-CN" sz="1399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059CE8B7-B2C4-47D3-B91D-AD6BF3A17A34}"/>
              </a:ext>
            </a:extLst>
          </p:cNvPr>
          <p:cNvSpPr/>
          <p:nvPr/>
        </p:nvSpPr>
        <p:spPr>
          <a:xfrm>
            <a:off x="5807819" y="2113333"/>
            <a:ext cx="1583352" cy="17645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>
              <a:defRPr/>
            </a:pPr>
            <a:endParaRPr lang="en-US" sz="3599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59CE8B7-B2C4-47D3-B91D-AD6BF3A17A34}"/>
              </a:ext>
            </a:extLst>
          </p:cNvPr>
          <p:cNvSpPr/>
          <p:nvPr/>
        </p:nvSpPr>
        <p:spPr>
          <a:xfrm>
            <a:off x="3461752" y="2113332"/>
            <a:ext cx="1517504" cy="176507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en-US" sz="3599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376402" y="1901948"/>
            <a:ext cx="389698" cy="352810"/>
            <a:chOff x="6347937" y="1901351"/>
            <a:chExt cx="389850" cy="35294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7784996-B678-4065-A16A-738D43C8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001" y="1901351"/>
              <a:ext cx="313132" cy="3529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矩形 29"/>
            <p:cNvSpPr/>
            <p:nvPr/>
          </p:nvSpPr>
          <p:spPr>
            <a:xfrm>
              <a:off x="6347937" y="1970323"/>
              <a:ext cx="389850" cy="21544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 defTabSz="9134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800" kern="0" dirty="0">
                  <a:solidFill>
                    <a:srgbClr val="C00000"/>
                  </a:solidFill>
                  <a:cs typeface="+mn-ea"/>
                  <a:sym typeface="+mn-lt"/>
                </a:rPr>
                <a:t>安全</a:t>
              </a:r>
              <a:endParaRPr lang="en-US" altLang="zh-CN" sz="800" kern="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1" name="肘形连接符 30"/>
          <p:cNvCxnSpPr/>
          <p:nvPr/>
        </p:nvCxnSpPr>
        <p:spPr>
          <a:xfrm rot="16200000" flipH="1">
            <a:off x="5409516" y="2687756"/>
            <a:ext cx="6269" cy="2378994"/>
          </a:xfrm>
          <a:prstGeom prst="bentConnector3">
            <a:avLst>
              <a:gd name="adj1" fmla="val 3637984"/>
            </a:avLst>
          </a:prstGeom>
          <a:noFill/>
          <a:ln w="12700" cap="flat">
            <a:solidFill>
              <a:schemeClr val="tx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肘形连接符 31"/>
          <p:cNvCxnSpPr/>
          <p:nvPr/>
        </p:nvCxnSpPr>
        <p:spPr>
          <a:xfrm rot="16200000" flipH="1">
            <a:off x="4223774" y="1502012"/>
            <a:ext cx="6269" cy="4750479"/>
          </a:xfrm>
          <a:prstGeom prst="bentConnector3">
            <a:avLst>
              <a:gd name="adj1" fmla="val 3633339"/>
            </a:avLst>
          </a:prstGeom>
          <a:noFill/>
          <a:ln w="12700" cap="flat">
            <a:solidFill>
              <a:schemeClr val="tx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肘形连接符 32"/>
          <p:cNvCxnSpPr>
            <a:stCxn id="29" idx="0"/>
          </p:cNvCxnSpPr>
          <p:nvPr/>
        </p:nvCxnSpPr>
        <p:spPr>
          <a:xfrm rot="16200000" flipH="1" flipV="1">
            <a:off x="5378835" y="754073"/>
            <a:ext cx="38250" cy="2334001"/>
          </a:xfrm>
          <a:prstGeom prst="bentConnector3">
            <a:avLst>
              <a:gd name="adj1" fmla="val -572521"/>
            </a:avLst>
          </a:prstGeom>
          <a:noFill/>
          <a:ln w="9525" cap="flat">
            <a:solidFill>
              <a:schemeClr val="tx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肘形连接符 33"/>
          <p:cNvCxnSpPr/>
          <p:nvPr/>
        </p:nvCxnSpPr>
        <p:spPr>
          <a:xfrm rot="16200000" flipH="1" flipV="1">
            <a:off x="4206623" y="-431453"/>
            <a:ext cx="25366" cy="4691305"/>
          </a:xfrm>
          <a:prstGeom prst="bentConnector3">
            <a:avLst>
              <a:gd name="adj1" fmla="val -864904"/>
            </a:avLst>
          </a:prstGeom>
          <a:noFill/>
          <a:ln w="12700" cap="flat">
            <a:solidFill>
              <a:schemeClr val="tx1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图片 3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41" y="3577831"/>
            <a:ext cx="259099" cy="25909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70" y="3587587"/>
            <a:ext cx="259099" cy="253199"/>
          </a:xfrm>
          <a:prstGeom prst="rect">
            <a:avLst/>
          </a:prstGeom>
        </p:spPr>
      </p:pic>
      <p:pic>
        <p:nvPicPr>
          <p:cNvPr id="37" name="Picture 4" descr="ç¸å³å¾ç">
            <a:extLst>
              <a:ext uri="{FF2B5EF4-FFF2-40B4-BE49-F238E27FC236}">
                <a16:creationId xmlns:a16="http://schemas.microsoft.com/office/drawing/2014/main" id="{51C753ED-F977-4BD4-932B-303AFA871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" b="2789"/>
          <a:stretch/>
        </p:blipFill>
        <p:spPr bwMode="auto">
          <a:xfrm>
            <a:off x="769849" y="4797719"/>
            <a:ext cx="715382" cy="5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6039" y="4819585"/>
            <a:ext cx="526310" cy="495266"/>
          </a:xfrm>
          <a:prstGeom prst="rect">
            <a:avLst/>
          </a:prstGeom>
        </p:spPr>
      </p:pic>
      <p:grpSp>
        <p:nvGrpSpPr>
          <p:cNvPr id="39" name="成组"/>
          <p:cNvGrpSpPr/>
          <p:nvPr/>
        </p:nvGrpSpPr>
        <p:grpSpPr>
          <a:xfrm>
            <a:off x="3409688" y="4748398"/>
            <a:ext cx="1829652" cy="701765"/>
            <a:chOff x="-258099" y="113788"/>
            <a:chExt cx="6942492" cy="1486185"/>
          </a:xfrm>
        </p:grpSpPr>
        <p:pic>
          <p:nvPicPr>
            <p:cNvPr id="40" name="图片 33" descr="图片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58099" y="457795"/>
              <a:ext cx="2345891" cy="814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500.png" descr="500.png"/>
            <p:cNvPicPr>
              <a:picLocks noChangeAspect="1"/>
            </p:cNvPicPr>
            <p:nvPr/>
          </p:nvPicPr>
          <p:blipFill>
            <a:blip r:embed="rId9"/>
            <a:srcRect l="15647" r="21223"/>
            <a:stretch>
              <a:fillRect/>
            </a:stretch>
          </p:blipFill>
          <p:spPr>
            <a:xfrm>
              <a:off x="2273471" y="113788"/>
              <a:ext cx="1536182" cy="1486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500 pro.png" descr="500 pro.png"/>
            <p:cNvPicPr>
              <a:picLocks noChangeAspect="1"/>
            </p:cNvPicPr>
            <p:nvPr/>
          </p:nvPicPr>
          <p:blipFill>
            <a:blip r:embed="rId10"/>
            <a:srcRect t="28788"/>
            <a:stretch>
              <a:fillRect/>
            </a:stretch>
          </p:blipFill>
          <p:spPr>
            <a:xfrm>
              <a:off x="3522739" y="203369"/>
              <a:ext cx="3161654" cy="1266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" name="图片 36" descr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7392" y="4823942"/>
            <a:ext cx="1297286" cy="51277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00" y="4807739"/>
            <a:ext cx="700472" cy="551347"/>
          </a:xfrm>
          <a:prstGeom prst="rect">
            <a:avLst/>
          </a:prstGeom>
        </p:spPr>
      </p:pic>
      <p:pic>
        <p:nvPicPr>
          <p:cNvPr id="45" name="SDC - 半罩球 X系列.331.png" descr="SDC - 半罩球 X系列.331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2440" y="4866759"/>
            <a:ext cx="441836" cy="4480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6" name="矩形 45"/>
          <p:cNvSpPr/>
          <p:nvPr/>
        </p:nvSpPr>
        <p:spPr>
          <a:xfrm>
            <a:off x="4066610" y="5333152"/>
            <a:ext cx="425366" cy="423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99" b="1" dirty="0">
                <a:solidFill>
                  <a:prstClr val="black"/>
                </a:solidFill>
                <a:cs typeface="+mn-ea"/>
                <a:sym typeface="+mn-lt"/>
              </a:rPr>
              <a:t>边</a:t>
            </a:r>
            <a:endParaRPr lang="en-US" altLang="zh-CN" sz="1599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322829" y="5333152"/>
            <a:ext cx="425366" cy="423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99" b="1" dirty="0">
                <a:solidFill>
                  <a:prstClr val="black"/>
                </a:solidFill>
                <a:cs typeface="+mn-ea"/>
                <a:sym typeface="+mn-lt"/>
              </a:rPr>
              <a:t>云</a:t>
            </a:r>
            <a:endParaRPr lang="en-US" altLang="zh-CN" sz="1599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746691" y="5333152"/>
            <a:ext cx="425366" cy="423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99" b="1" dirty="0">
                <a:solidFill>
                  <a:prstClr val="black"/>
                </a:solidFill>
                <a:cs typeface="+mn-ea"/>
                <a:sym typeface="+mn-lt"/>
              </a:rPr>
              <a:t>端</a:t>
            </a:r>
            <a:endParaRPr lang="en-US" altLang="zh-CN" sz="1599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013294" y="1185719"/>
            <a:ext cx="3493000" cy="1191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165" tIns="54165" rIns="54165" bIns="54165" numCol="1" spcCol="38100" rtlCol="0" anchor="ctr">
            <a:spAutoFit/>
          </a:bodyPr>
          <a:lstStyle/>
          <a:p>
            <a:pPr algn="ctr" defTabSz="913472">
              <a:lnSpc>
                <a:spcPts val="3437"/>
              </a:lnSpc>
            </a:pPr>
            <a:r>
              <a:rPr lang="en-US" altLang="zh-CN" sz="1799" b="1" dirty="0" err="1">
                <a:solidFill>
                  <a:srgbClr val="C00000"/>
                </a:solidFill>
                <a:cs typeface="+mn-ea"/>
                <a:sym typeface="+mn-lt"/>
              </a:rPr>
              <a:t>MindIR</a:t>
            </a:r>
            <a:r>
              <a:rPr lang="zh-CN" altLang="en-US" sz="1799" b="1" dirty="0">
                <a:solidFill>
                  <a:srgbClr val="C00000"/>
                </a:solidFill>
                <a:cs typeface="+mn-ea"/>
                <a:sym typeface="+mn-lt"/>
              </a:rPr>
              <a:t>统一模型</a:t>
            </a:r>
            <a:endParaRPr lang="en-US" altLang="zh-CN" sz="1799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880181" hangingPunct="0">
              <a:lnSpc>
                <a:spcPct val="150000"/>
              </a:lnSpc>
            </a:pPr>
            <a:r>
              <a:rPr lang="zh-CN" altLang="en-US" sz="1399" dirty="0">
                <a:solidFill>
                  <a:prstClr val="black"/>
                </a:solidFill>
                <a:cs typeface="+mn-ea"/>
                <a:sym typeface="+mn-lt"/>
              </a:rPr>
              <a:t>端、边、云共架构，支持统一的模型文件，一次训练多处部署</a:t>
            </a:r>
            <a:endParaRPr lang="zh-CN" altLang="en-US" sz="1399" dirty="0">
              <a:solidFill>
                <a:srgbClr val="4D4D4D"/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982137" y="4369789"/>
            <a:ext cx="3272783" cy="1191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165" tIns="54165" rIns="54165" bIns="54165" numCol="1" spcCol="38100" rtlCol="0" anchor="ctr">
            <a:spAutoFit/>
          </a:bodyPr>
          <a:lstStyle/>
          <a:p>
            <a:pPr algn="ctr" defTabSz="913472">
              <a:lnSpc>
                <a:spcPts val="3437"/>
              </a:lnSpc>
            </a:pPr>
            <a:r>
              <a:rPr lang="zh-CN" altLang="en-US" sz="1799" b="1" dirty="0">
                <a:solidFill>
                  <a:srgbClr val="C00000"/>
                </a:solidFill>
                <a:cs typeface="+mn-ea"/>
                <a:sym typeface="+mn-lt"/>
              </a:rPr>
              <a:t>超轻量框架</a:t>
            </a:r>
            <a:endParaRPr lang="en-US" altLang="zh-CN" sz="1799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880181" hangingPunct="0">
              <a:lnSpc>
                <a:spcPct val="150000"/>
              </a:lnSpc>
            </a:pPr>
            <a:r>
              <a:rPr lang="zh-CN" altLang="en-US" sz="1399" dirty="0">
                <a:solidFill>
                  <a:srgbClr val="4D4D4D"/>
                </a:solidFill>
                <a:cs typeface="+mn-ea"/>
                <a:sym typeface="+mn-lt"/>
              </a:rPr>
              <a:t>框架尺寸可变（</a:t>
            </a:r>
            <a:r>
              <a:rPr lang="en-US" altLang="zh-CN" sz="1399" dirty="0">
                <a:solidFill>
                  <a:srgbClr val="4D4D4D"/>
                </a:solidFill>
                <a:cs typeface="+mn-ea"/>
                <a:sym typeface="+mn-lt"/>
              </a:rPr>
              <a:t>KB~MB</a:t>
            </a:r>
            <a:r>
              <a:rPr lang="zh-CN" altLang="en-US" sz="1399" dirty="0">
                <a:solidFill>
                  <a:srgbClr val="4D4D4D"/>
                </a:solidFill>
                <a:cs typeface="+mn-ea"/>
                <a:sym typeface="+mn-lt"/>
              </a:rPr>
              <a:t>），部署方式</a:t>
            </a:r>
            <a:endParaRPr lang="en-US" altLang="zh-CN" sz="1399" dirty="0">
              <a:solidFill>
                <a:srgbClr val="4D4D4D"/>
              </a:solidFill>
              <a:cs typeface="+mn-ea"/>
              <a:sym typeface="+mn-lt"/>
            </a:endParaRPr>
          </a:p>
          <a:p>
            <a:pPr algn="ctr" defTabSz="880181" hangingPunct="0">
              <a:lnSpc>
                <a:spcPct val="150000"/>
              </a:lnSpc>
            </a:pPr>
            <a:r>
              <a:rPr lang="zh-CN" altLang="en-US" sz="1399" dirty="0">
                <a:solidFill>
                  <a:srgbClr val="4D4D4D"/>
                </a:solidFill>
                <a:cs typeface="+mn-ea"/>
                <a:sym typeface="+mn-lt"/>
              </a:rPr>
              <a:t>灵活，覆盖全场景设备</a:t>
            </a:r>
            <a:endParaRPr lang="zh-CN" altLang="en-US" sz="1200" dirty="0">
              <a:solidFill>
                <a:srgbClr val="4D4D4D"/>
              </a:solidFill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908802" y="2777754"/>
            <a:ext cx="3447389" cy="1191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165" tIns="54165" rIns="54165" bIns="54165" numCol="1" spcCol="38100" rtlCol="0" anchor="ctr">
            <a:spAutoFit/>
          </a:bodyPr>
          <a:lstStyle/>
          <a:p>
            <a:pPr algn="ctr" defTabSz="913472">
              <a:lnSpc>
                <a:spcPts val="3437"/>
              </a:lnSpc>
            </a:pPr>
            <a:r>
              <a:rPr lang="zh-CN" altLang="en-US" sz="1799" b="1" dirty="0">
                <a:solidFill>
                  <a:srgbClr val="C00000"/>
                </a:solidFill>
                <a:cs typeface="+mn-ea"/>
                <a:sym typeface="+mn-lt"/>
              </a:rPr>
              <a:t>端侧轻量学习</a:t>
            </a:r>
            <a:endParaRPr lang="en-US" altLang="zh-CN" sz="1799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880181" hangingPunct="0">
              <a:lnSpc>
                <a:spcPct val="150000"/>
              </a:lnSpc>
            </a:pPr>
            <a:r>
              <a:rPr lang="zh-CN" altLang="en-US" sz="1399" dirty="0">
                <a:solidFill>
                  <a:srgbClr val="4D4D4D"/>
                </a:solidFill>
                <a:cs typeface="+mn-ea"/>
                <a:sym typeface="+mn-lt"/>
              </a:rPr>
              <a:t>轻量化学习，提供个性化</a:t>
            </a:r>
            <a:r>
              <a:rPr lang="en-US" altLang="zh-CN" sz="1399" dirty="0">
                <a:solidFill>
                  <a:srgbClr val="4D4D4D"/>
                </a:solidFill>
                <a:cs typeface="+mn-ea"/>
                <a:sym typeface="+mn-lt"/>
              </a:rPr>
              <a:t>AI</a:t>
            </a:r>
            <a:r>
              <a:rPr lang="zh-CN" altLang="en-US" sz="1399" dirty="0">
                <a:solidFill>
                  <a:srgbClr val="4D4D4D"/>
                </a:solidFill>
                <a:cs typeface="+mn-ea"/>
                <a:sym typeface="+mn-lt"/>
              </a:rPr>
              <a:t>服务，智能</a:t>
            </a:r>
            <a:endParaRPr lang="en-US" altLang="zh-CN" sz="1399" dirty="0">
              <a:solidFill>
                <a:srgbClr val="4D4D4D"/>
              </a:solidFill>
              <a:cs typeface="+mn-ea"/>
              <a:sym typeface="+mn-lt"/>
            </a:endParaRPr>
          </a:p>
          <a:p>
            <a:pPr algn="ctr" defTabSz="880181" hangingPunct="0">
              <a:lnSpc>
                <a:spcPct val="150000"/>
              </a:lnSpc>
            </a:pPr>
            <a:r>
              <a:rPr lang="zh-CN" altLang="en-US" sz="1399" dirty="0">
                <a:solidFill>
                  <a:srgbClr val="4D4D4D"/>
                </a:solidFill>
                <a:cs typeface="+mn-ea"/>
                <a:sym typeface="+mn-lt"/>
              </a:rPr>
              <a:t>设备 “越用越懂你”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030579" y="1939082"/>
            <a:ext cx="389698" cy="352810"/>
            <a:chOff x="6339470" y="1901351"/>
            <a:chExt cx="389850" cy="352948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F7784996-B678-4065-A16A-738D43C8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001" y="1901351"/>
              <a:ext cx="313132" cy="3529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矩形 69"/>
            <p:cNvSpPr/>
            <p:nvPr/>
          </p:nvSpPr>
          <p:spPr>
            <a:xfrm>
              <a:off x="6339470" y="1961856"/>
              <a:ext cx="389850" cy="21544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 defTabSz="9134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800" kern="0" dirty="0">
                  <a:solidFill>
                    <a:srgbClr val="C00000"/>
                  </a:solidFill>
                  <a:cs typeface="+mn-ea"/>
                  <a:sym typeface="+mn-lt"/>
                </a:rPr>
                <a:t>安全</a:t>
              </a:r>
              <a:endParaRPr lang="en-US" altLang="zh-CN" sz="800" kern="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678266" y="1910940"/>
            <a:ext cx="389698" cy="352810"/>
            <a:chOff x="6339470" y="1901351"/>
            <a:chExt cx="389850" cy="352948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F7784996-B678-4065-A16A-738D43C8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001" y="1901351"/>
              <a:ext cx="313132" cy="3529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矩形 72"/>
            <p:cNvSpPr/>
            <p:nvPr/>
          </p:nvSpPr>
          <p:spPr>
            <a:xfrm>
              <a:off x="6339470" y="1961856"/>
              <a:ext cx="389850" cy="21544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 defTabSz="9134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800" kern="0" dirty="0">
                  <a:solidFill>
                    <a:srgbClr val="C00000"/>
                  </a:solidFill>
                  <a:cs typeface="+mn-ea"/>
                  <a:sym typeface="+mn-lt"/>
                </a:rPr>
                <a:t>安全</a:t>
              </a:r>
              <a:endParaRPr lang="en-US" altLang="zh-CN" sz="800" kern="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42" y="2328563"/>
            <a:ext cx="709547" cy="146706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44" y="2325658"/>
            <a:ext cx="738507" cy="147286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11" y="2278565"/>
            <a:ext cx="746881" cy="1538870"/>
          </a:xfrm>
          <a:prstGeom prst="rect">
            <a:avLst/>
          </a:prstGeom>
        </p:spPr>
      </p:pic>
      <p:cxnSp>
        <p:nvCxnSpPr>
          <p:cNvPr id="77" name="直接连接符 76"/>
          <p:cNvCxnSpPr/>
          <p:nvPr/>
        </p:nvCxnSpPr>
        <p:spPr>
          <a:xfrm>
            <a:off x="7878178" y="1273304"/>
            <a:ext cx="0" cy="4786130"/>
          </a:xfrm>
          <a:prstGeom prst="line">
            <a:avLst/>
          </a:prstGeom>
          <a:noFill/>
          <a:ln w="12700" cap="flat" cmpd="sng" algn="ctr">
            <a:solidFill>
              <a:srgbClr val="D3D3D3"/>
            </a:solidFill>
            <a:prstDash val="dash"/>
            <a:miter lim="800000"/>
          </a:ln>
          <a:effectLst/>
        </p:spPr>
      </p:cxnSp>
      <p:cxnSp>
        <p:nvCxnSpPr>
          <p:cNvPr id="78" name="直接连接符 77"/>
          <p:cNvCxnSpPr/>
          <p:nvPr/>
        </p:nvCxnSpPr>
        <p:spPr>
          <a:xfrm>
            <a:off x="2135810" y="5571042"/>
            <a:ext cx="719719" cy="0"/>
          </a:xfrm>
          <a:prstGeom prst="line">
            <a:avLst/>
          </a:prstGeom>
          <a:ln>
            <a:solidFill>
              <a:srgbClr val="4D4D4D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1041160" y="5571042"/>
            <a:ext cx="719719" cy="0"/>
          </a:xfrm>
          <a:prstGeom prst="line">
            <a:avLst/>
          </a:prstGeom>
          <a:ln>
            <a:solidFill>
              <a:srgbClr val="4D4D4D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442639" y="5571042"/>
            <a:ext cx="719719" cy="0"/>
          </a:xfrm>
          <a:prstGeom prst="line">
            <a:avLst/>
          </a:prstGeom>
          <a:ln>
            <a:solidFill>
              <a:srgbClr val="4D4D4D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3347989" y="5571042"/>
            <a:ext cx="719719" cy="0"/>
          </a:xfrm>
          <a:prstGeom prst="line">
            <a:avLst/>
          </a:prstGeom>
          <a:ln>
            <a:solidFill>
              <a:srgbClr val="4D4D4D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6706114" y="5571042"/>
            <a:ext cx="719719" cy="0"/>
          </a:xfrm>
          <a:prstGeom prst="line">
            <a:avLst/>
          </a:prstGeom>
          <a:ln>
            <a:solidFill>
              <a:srgbClr val="4D4D4D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5611464" y="5571042"/>
            <a:ext cx="719719" cy="0"/>
          </a:xfrm>
          <a:prstGeom prst="line">
            <a:avLst/>
          </a:prstGeom>
          <a:ln>
            <a:solidFill>
              <a:srgbClr val="4D4D4D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380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：全栈协同加速，最亲和的昇腾执行引擎，发挥极致性能</a:t>
            </a:r>
          </a:p>
        </p:txBody>
      </p:sp>
      <p:sp>
        <p:nvSpPr>
          <p:cNvPr id="4" name="矩形 3"/>
          <p:cNvSpPr/>
          <p:nvPr/>
        </p:nvSpPr>
        <p:spPr>
          <a:xfrm>
            <a:off x="6636573" y="3723363"/>
            <a:ext cx="4699096" cy="2246595"/>
          </a:xfrm>
          <a:prstGeom prst="rect">
            <a:avLst/>
          </a:prstGeom>
          <a:solidFill>
            <a:schemeClr val="tx2"/>
          </a:solidFill>
          <a:ln w="6350" cap="flat" cmpd="sng" algn="ctr">
            <a:solidFill>
              <a:schemeClr val="bg1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txBody>
          <a:bodyPr rtlCol="0" anchor="ctr" anchorCtr="0"/>
          <a:lstStyle/>
          <a:p>
            <a:pPr algn="ctr" defTabSz="914034">
              <a:lnSpc>
                <a:spcPct val="200000"/>
              </a:lnSpc>
            </a:pPr>
            <a:endParaRPr lang="zh-CN" altLang="en-US" sz="1400" kern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050203" y="1570260"/>
            <a:ext cx="5499403" cy="4591862"/>
          </a:xfrm>
          <a:prstGeom prst="roundRect">
            <a:avLst>
              <a:gd name="adj" fmla="val 0"/>
            </a:avLst>
          </a:prstGeom>
          <a:solidFill>
            <a:srgbClr val="EBEBEB"/>
          </a:solidFill>
          <a:ln w="6350" cap="flat" cmpd="sng" algn="ctr">
            <a:noFill/>
            <a:prstDash val="solid"/>
            <a:miter lim="800000"/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txBody>
          <a:bodyPr rtlCol="0" anchor="ctr" anchorCtr="0"/>
          <a:lstStyle/>
          <a:p>
            <a:pPr algn="ctr" defTabSz="914034">
              <a:lnSpc>
                <a:spcPct val="200000"/>
              </a:lnSpc>
              <a:defRPr/>
            </a:pPr>
            <a:r>
              <a:rPr lang="en-US" altLang="zh-CN" sz="1400" kern="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 </a:t>
            </a:r>
            <a:endParaRPr lang="zh-CN" altLang="en-US" sz="1400" kern="0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56181" y="1570260"/>
            <a:ext cx="4781760" cy="42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6474" indent="-296474" algn="ctr" defTabSz="1185898">
              <a:lnSpc>
                <a:spcPct val="150000"/>
              </a:lnSpc>
              <a:spcBef>
                <a:spcPts val="1295"/>
              </a:spcBef>
              <a:defRPr/>
            </a:pPr>
            <a:r>
              <a:rPr lang="en-US" altLang="zh-CN" sz="1600" b="1" kern="0" dirty="0" err="1">
                <a:solidFill>
                  <a:srgbClr val="1D1D1A"/>
                </a:solidFill>
                <a:cs typeface="+mn-ea"/>
                <a:sym typeface="+mn-lt"/>
              </a:rPr>
              <a:t>MindSpore+Asend</a:t>
            </a:r>
            <a:r>
              <a:rPr lang="zh-CN" altLang="en-US" sz="1600" b="1" kern="0" dirty="0">
                <a:solidFill>
                  <a:srgbClr val="1D1D1A"/>
                </a:solidFill>
                <a:cs typeface="+mn-ea"/>
                <a:sym typeface="+mn-lt"/>
              </a:rPr>
              <a:t>相比</a:t>
            </a:r>
            <a:r>
              <a:rPr lang="en-US" altLang="zh-CN" sz="1600" b="1" kern="0" dirty="0">
                <a:solidFill>
                  <a:srgbClr val="1D1D1A"/>
                </a:solidFill>
                <a:cs typeface="+mn-ea"/>
                <a:sym typeface="+mn-lt"/>
              </a:rPr>
              <a:t>TF+GPU</a:t>
            </a:r>
            <a:r>
              <a:rPr lang="zh-CN" altLang="en-US" sz="1600" b="1" kern="0" dirty="0">
                <a:solidFill>
                  <a:srgbClr val="1D1D1A"/>
                </a:solidFill>
                <a:cs typeface="+mn-ea"/>
                <a:sym typeface="+mn-lt"/>
              </a:rPr>
              <a:t>训练时间显著减少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BB7B19-8952-4BB4-AC77-AF80BA517B59}"/>
              </a:ext>
            </a:extLst>
          </p:cNvPr>
          <p:cNvSpPr txBox="1"/>
          <p:nvPr/>
        </p:nvSpPr>
        <p:spPr>
          <a:xfrm>
            <a:off x="723900" y="1269865"/>
            <a:ext cx="522151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1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框架优化</a:t>
            </a: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  <a:p>
            <a:pPr marL="285636" lvl="1" indent="-285636" defTabSz="913381">
              <a:lnSpc>
                <a:spcPct val="15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D4D4D"/>
                </a:solidFill>
                <a:cs typeface="+mn-ea"/>
                <a:sym typeface="+mn-lt"/>
              </a:rPr>
              <a:t>Pipeline</a:t>
            </a:r>
            <a:r>
              <a:rPr lang="zh-CN" altLang="en-US" sz="1200" b="1" dirty="0">
                <a:solidFill>
                  <a:srgbClr val="4D4D4D"/>
                </a:solidFill>
                <a:cs typeface="+mn-ea"/>
                <a:sym typeface="+mn-lt"/>
              </a:rPr>
              <a:t>并行：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数据处理和前向</a:t>
            </a:r>
            <a:r>
              <a:rPr lang="en-US" altLang="zh-CN" sz="1200" dirty="0">
                <a:solidFill>
                  <a:srgbClr val="4D4D4D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反向计算并发，反向计算与梯度同步</a:t>
            </a:r>
            <a:r>
              <a:rPr lang="en-US" altLang="zh-CN" sz="1200" dirty="0" err="1">
                <a:solidFill>
                  <a:srgbClr val="4D4D4D"/>
                </a:solidFill>
                <a:cs typeface="+mn-ea"/>
                <a:sym typeface="+mn-lt"/>
              </a:rPr>
              <a:t>Allreduce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并发</a:t>
            </a:r>
          </a:p>
          <a:p>
            <a:pPr marL="285636" lvl="1" indent="-285636" defTabSz="913381">
              <a:lnSpc>
                <a:spcPct val="15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4D4D4D"/>
                </a:solidFill>
                <a:cs typeface="+mn-ea"/>
                <a:sym typeface="+mn-lt"/>
              </a:rPr>
              <a:t>跨层内存复用：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复用不同</a:t>
            </a:r>
            <a:r>
              <a:rPr lang="en-US" altLang="zh-CN" sz="1200" dirty="0">
                <a:solidFill>
                  <a:srgbClr val="4D4D4D"/>
                </a:solidFill>
                <a:cs typeface="+mn-ea"/>
                <a:sym typeface="+mn-lt"/>
              </a:rPr>
              <a:t>Layer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的内存，使能更大模型在卡上执行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900" y="2683041"/>
            <a:ext cx="5223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7931"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软硬件协同优化</a:t>
            </a:r>
            <a:endParaRPr lang="en-US" altLang="zh-CN" b="1" dirty="0">
              <a:solidFill>
                <a:srgbClr val="C00000"/>
              </a:solidFill>
              <a:cs typeface="+mn-ea"/>
              <a:sym typeface="+mn-lt"/>
            </a:endParaRPr>
          </a:p>
          <a:p>
            <a:pPr marL="285636" lvl="1" indent="-285636" defTabSz="913381">
              <a:lnSpc>
                <a:spcPct val="15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D4D4D"/>
                </a:solidFill>
                <a:cs typeface="+mn-ea"/>
                <a:sym typeface="+mn-lt"/>
              </a:rPr>
              <a:t>On-Device</a:t>
            </a:r>
            <a:r>
              <a:rPr lang="zh-CN" altLang="en-US" sz="1200" b="1" dirty="0">
                <a:solidFill>
                  <a:srgbClr val="4D4D4D"/>
                </a:solidFill>
                <a:cs typeface="+mn-ea"/>
                <a:sym typeface="+mn-lt"/>
              </a:rPr>
              <a:t>执行：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整图下沉到</a:t>
            </a:r>
            <a:r>
              <a:rPr lang="en-US" altLang="zh-CN" sz="1200" dirty="0">
                <a:solidFill>
                  <a:srgbClr val="4D4D4D"/>
                </a:solidFill>
                <a:cs typeface="+mn-ea"/>
                <a:sym typeface="+mn-lt"/>
              </a:rPr>
              <a:t>Device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执行，减少</a:t>
            </a:r>
            <a:r>
              <a:rPr lang="en-US" altLang="zh-CN" sz="1200" dirty="0">
                <a:solidFill>
                  <a:srgbClr val="4D4D4D"/>
                </a:solidFill>
                <a:cs typeface="+mn-ea"/>
                <a:sym typeface="+mn-lt"/>
              </a:rPr>
              <a:t>host-device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交互开销。</a:t>
            </a:r>
          </a:p>
          <a:p>
            <a:pPr marL="285636" lvl="1" indent="-285636" defTabSz="913381">
              <a:lnSpc>
                <a:spcPct val="15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4D4D4D"/>
                </a:solidFill>
                <a:cs typeface="+mn-ea"/>
                <a:sym typeface="+mn-lt"/>
              </a:rPr>
              <a:t>深度图优化</a:t>
            </a:r>
            <a:r>
              <a:rPr lang="en-US" altLang="zh-CN" sz="1200" b="1" dirty="0">
                <a:solidFill>
                  <a:srgbClr val="4D4D4D"/>
                </a:solidFill>
                <a:cs typeface="+mn-ea"/>
                <a:sym typeface="+mn-lt"/>
              </a:rPr>
              <a:t>: 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包括整图的格式转换消除、类型转换消除、图算融合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285636" lvl="1" indent="-285636" defTabSz="913381">
              <a:lnSpc>
                <a:spcPct val="15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4D4D4D"/>
                </a:solidFill>
                <a:cs typeface="+mn-ea"/>
                <a:sym typeface="+mn-lt"/>
              </a:rPr>
              <a:t>多种执行模式：</a:t>
            </a:r>
            <a:r>
              <a:rPr lang="en-US" altLang="zh-CN" sz="1200" dirty="0" err="1">
                <a:solidFill>
                  <a:srgbClr val="4D4D4D"/>
                </a:solidFill>
                <a:cs typeface="+mn-ea"/>
                <a:sym typeface="+mn-lt"/>
              </a:rPr>
              <a:t>PyNative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执行、图下沉执行、图异步执行</a:t>
            </a: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75084650"/>
              </p:ext>
            </p:extLst>
          </p:nvPr>
        </p:nvGraphicFramePr>
        <p:xfrm>
          <a:off x="8883529" y="2077768"/>
          <a:ext cx="2545106" cy="3471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234514" y="2471764"/>
            <a:ext cx="2545106" cy="3077100"/>
            <a:chOff x="6247214" y="2709849"/>
            <a:chExt cx="2545106" cy="3077100"/>
          </a:xfrm>
        </p:grpSpPr>
        <p:graphicFrame>
          <p:nvGraphicFramePr>
            <p:cNvPr id="11" name="图表 10"/>
            <p:cNvGraphicFramePr/>
            <p:nvPr/>
          </p:nvGraphicFramePr>
          <p:xfrm>
            <a:off x="6247214" y="2709849"/>
            <a:ext cx="2545106" cy="3077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文本框 32"/>
            <p:cNvSpPr txBox="1"/>
            <p:nvPr/>
          </p:nvSpPr>
          <p:spPr>
            <a:xfrm>
              <a:off x="6782077" y="4993918"/>
              <a:ext cx="559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r>
                <a:rPr lang="en-US" altLang="zh-CN" sz="1200" b="1" dirty="0">
                  <a:solidFill>
                    <a:prstClr val="black"/>
                  </a:solidFill>
                  <a:cs typeface="+mn-ea"/>
                  <a:sym typeface="+mn-lt"/>
                </a:rPr>
                <a:t>1.6X</a:t>
              </a:r>
              <a:endParaRPr lang="zh-CN" altLang="en-US" sz="1200" b="1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32"/>
            <p:cNvSpPr txBox="1"/>
            <p:nvPr/>
          </p:nvSpPr>
          <p:spPr>
            <a:xfrm>
              <a:off x="7379763" y="3993834"/>
              <a:ext cx="593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r>
                <a:rPr lang="en-US" altLang="zh-CN" sz="1200" b="1" dirty="0">
                  <a:solidFill>
                    <a:prstClr val="black"/>
                  </a:solidFill>
                  <a:cs typeface="+mn-ea"/>
                  <a:sym typeface="+mn-lt"/>
                </a:rPr>
                <a:t>1.8X</a:t>
              </a:r>
              <a:endParaRPr lang="zh-CN" altLang="en-US" sz="1200" b="1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32"/>
            <p:cNvSpPr txBox="1"/>
            <p:nvPr/>
          </p:nvSpPr>
          <p:spPr>
            <a:xfrm>
              <a:off x="8028957" y="3004561"/>
              <a:ext cx="6564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r>
                <a:rPr lang="en-US" altLang="zh-CN" sz="1200" b="1" dirty="0">
                  <a:solidFill>
                    <a:prstClr val="black"/>
                  </a:solidFill>
                  <a:cs typeface="+mn-ea"/>
                  <a:sym typeface="+mn-lt"/>
                </a:rPr>
                <a:t>2.1X</a:t>
              </a:r>
              <a:endParaRPr lang="zh-CN" altLang="en-US" sz="1200" b="1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975223" y="5648277"/>
            <a:ext cx="1525326" cy="184934"/>
            <a:chOff x="6342014" y="6195010"/>
            <a:chExt cx="1525326" cy="184934"/>
          </a:xfrm>
        </p:grpSpPr>
        <p:sp>
          <p:nvSpPr>
            <p:cNvPr id="16" name="矩形 15"/>
            <p:cNvSpPr/>
            <p:nvPr/>
          </p:nvSpPr>
          <p:spPr>
            <a:xfrm flipH="1">
              <a:off x="6342014" y="6223122"/>
              <a:ext cx="126000" cy="12600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34"/>
              <a:endParaRPr lang="zh-CN" altLang="en-US" sz="14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flipH="1">
              <a:off x="7192938" y="6223122"/>
              <a:ext cx="126000" cy="126000"/>
            </a:xfrm>
            <a:prstGeom prst="rect">
              <a:avLst/>
            </a:prstGeom>
            <a:solidFill>
              <a:srgbClr val="D3D3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34"/>
              <a:endParaRPr lang="zh-CN" altLang="en-US" sz="14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357300" y="6195010"/>
              <a:ext cx="678103" cy="184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34"/>
              <a:r>
                <a:rPr lang="en-US" altLang="zh-CN" sz="1200" b="1" dirty="0">
                  <a:solidFill>
                    <a:srgbClr val="1D1D1A"/>
                  </a:solidFill>
                  <a:cs typeface="+mn-ea"/>
                  <a:sym typeface="+mn-lt"/>
                </a:rPr>
                <a:t>M+A</a:t>
              </a:r>
              <a:endParaRPr lang="zh-CN" altLang="en-US" sz="12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189237" y="6195010"/>
              <a:ext cx="678103" cy="184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34"/>
              <a:r>
                <a:rPr lang="en-US" altLang="zh-CN" sz="1200" b="1" dirty="0">
                  <a:solidFill>
                    <a:srgbClr val="1D1D1A"/>
                  </a:solidFill>
                  <a:cs typeface="+mn-ea"/>
                  <a:sym typeface="+mn-lt"/>
                </a:rPr>
                <a:t>T+G</a:t>
              </a:r>
              <a:endParaRPr lang="zh-CN" altLang="en-US" sz="12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712615" y="5680692"/>
            <a:ext cx="1525326" cy="184934"/>
            <a:chOff x="6342014" y="6195010"/>
            <a:chExt cx="1525326" cy="184934"/>
          </a:xfrm>
        </p:grpSpPr>
        <p:sp>
          <p:nvSpPr>
            <p:cNvPr id="21" name="矩形 20"/>
            <p:cNvSpPr/>
            <p:nvPr/>
          </p:nvSpPr>
          <p:spPr>
            <a:xfrm flipH="1">
              <a:off x="6342014" y="6223122"/>
              <a:ext cx="126000" cy="12600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34"/>
              <a:endParaRPr lang="zh-CN" altLang="en-US" sz="14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7192938" y="6223122"/>
              <a:ext cx="126000" cy="126000"/>
            </a:xfrm>
            <a:prstGeom prst="rect">
              <a:avLst/>
            </a:prstGeom>
            <a:solidFill>
              <a:srgbClr val="D3D3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34"/>
              <a:endParaRPr lang="zh-CN" altLang="en-US" sz="14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357300" y="6195010"/>
              <a:ext cx="678103" cy="184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34"/>
              <a:r>
                <a:rPr lang="en-US" altLang="zh-CN" sz="1200" b="1" dirty="0">
                  <a:solidFill>
                    <a:srgbClr val="1D1D1A"/>
                  </a:solidFill>
                  <a:cs typeface="+mn-ea"/>
                  <a:sym typeface="+mn-lt"/>
                </a:rPr>
                <a:t>M+A</a:t>
              </a:r>
              <a:endParaRPr lang="zh-CN" altLang="en-US" sz="12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189237" y="6195010"/>
              <a:ext cx="678103" cy="184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34"/>
              <a:r>
                <a:rPr lang="en-US" altLang="zh-CN" sz="1200" b="1" dirty="0">
                  <a:solidFill>
                    <a:srgbClr val="1D1D1A"/>
                  </a:solidFill>
                  <a:cs typeface="+mn-ea"/>
                  <a:sym typeface="+mn-lt"/>
                </a:rPr>
                <a:t>T+G</a:t>
              </a:r>
              <a:endParaRPr lang="zh-CN" altLang="en-US" sz="12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5683" y="4398177"/>
            <a:ext cx="4867548" cy="1753278"/>
            <a:chOff x="747395" y="3942979"/>
            <a:chExt cx="4867548" cy="2332423"/>
          </a:xfrm>
        </p:grpSpPr>
        <p:sp>
          <p:nvSpPr>
            <p:cNvPr id="26" name="圆角矩形 25"/>
            <p:cNvSpPr/>
            <p:nvPr/>
          </p:nvSpPr>
          <p:spPr>
            <a:xfrm>
              <a:off x="747395" y="3942979"/>
              <a:ext cx="4867548" cy="2332423"/>
            </a:xfrm>
            <a:prstGeom prst="roundRect">
              <a:avLst>
                <a:gd name="adj" fmla="val 0"/>
              </a:avLst>
            </a:prstGeom>
            <a:solidFill>
              <a:srgbClr val="EBEBEB"/>
            </a:solidFill>
            <a:ln w="6350" cap="flat" cmpd="sng" algn="ctr">
              <a:noFill/>
              <a:prstDash val="solid"/>
              <a:miter lim="800000"/>
            </a:ln>
            <a:effectLst>
              <a:outerShdw blurRad="63500" algn="ctr" rotWithShape="0">
                <a:srgbClr val="000000">
                  <a:alpha val="30000"/>
                </a:srgbClr>
              </a:outerShdw>
            </a:effectLst>
          </p:spPr>
          <p:txBody>
            <a:bodyPr rtlCol="0" anchor="ctr" anchorCtr="0"/>
            <a:lstStyle/>
            <a:p>
              <a:pPr algn="ctr" defTabSz="914034">
                <a:lnSpc>
                  <a:spcPct val="200000"/>
                </a:lnSpc>
                <a:defRPr/>
              </a:pPr>
              <a:r>
                <a:rPr lang="en-US" altLang="zh-CN" sz="1400" kern="0" dirty="0">
                  <a:solidFill>
                    <a:prstClr val="black">
                      <a:lumMod val="85000"/>
                      <a:lumOff val="15000"/>
                    </a:prstClr>
                  </a:solidFill>
                  <a:cs typeface="+mn-ea"/>
                  <a:sym typeface="+mn-lt"/>
                </a:rPr>
                <a:t> </a:t>
              </a:r>
              <a:endParaRPr lang="zh-CN" altLang="en-US" sz="1400" kern="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7" name="圆角矩形 26"/>
            <p:cNvSpPr/>
            <p:nvPr/>
          </p:nvSpPr>
          <p:spPr bwMode="auto">
            <a:xfrm>
              <a:off x="1092199" y="4031726"/>
              <a:ext cx="4158307" cy="689048"/>
            </a:xfrm>
            <a:prstGeom prst="roundRect">
              <a:avLst>
                <a:gd name="adj" fmla="val 0"/>
              </a:avLst>
            </a:prstGeom>
            <a:solidFill>
              <a:srgbClr val="EBEBEB"/>
            </a:solidFill>
            <a:ln w="3175" cap="flat" cmpd="sng" algn="ctr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algn="ctr" rotWithShape="0">
                <a:schemeClr val="tx1">
                  <a:alpha val="30000"/>
                </a:schemeClr>
              </a:outerShdw>
            </a:effectLst>
          </p:spPr>
          <p:txBody>
            <a:bodyPr vert="horz" wrap="square" lIns="91296" tIns="143776" rIns="91296" bIns="45648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0406" fontAlgn="base">
                <a:spcBef>
                  <a:spcPts val="1200"/>
                </a:spcBef>
                <a:spcAft>
                  <a:spcPct val="0"/>
                </a:spcAft>
                <a:defRPr/>
              </a:pPr>
              <a:endParaRPr lang="en-US" altLang="zh-CN" sz="1600" b="1" kern="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2476221" y="5125821"/>
              <a:ext cx="2757351" cy="1037780"/>
            </a:xfrm>
            <a:prstGeom prst="roundRect">
              <a:avLst>
                <a:gd name="adj" fmla="val 0"/>
              </a:avLst>
            </a:prstGeom>
            <a:solidFill>
              <a:srgbClr val="EBEBE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296" tIns="0" rIns="91296" bIns="45648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0040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96" b="1" kern="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1092198" y="5100419"/>
              <a:ext cx="947603" cy="103778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004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kern="0" dirty="0">
                  <a:solidFill>
                    <a:srgbClr val="FFFFFF"/>
                  </a:solidFill>
                  <a:cs typeface="+mn-ea"/>
                  <a:sym typeface="+mn-lt"/>
                </a:rPr>
                <a:t>Host CPU</a:t>
              </a:r>
              <a:endParaRPr lang="zh-CN" altLang="en-US" sz="1200" b="1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166"/>
            <p:cNvSpPr txBox="1"/>
            <p:nvPr/>
          </p:nvSpPr>
          <p:spPr>
            <a:xfrm>
              <a:off x="2496991" y="5478026"/>
              <a:ext cx="954481" cy="328103"/>
            </a:xfrm>
            <a:prstGeom prst="roundRect">
              <a:avLst>
                <a:gd name="adj" fmla="val 0"/>
              </a:avLst>
            </a:prstGeom>
            <a:solidFill>
              <a:srgbClr val="C00000">
                <a:alpha val="50000"/>
              </a:srgbClr>
            </a:soli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2938">
                <a:defRPr/>
              </a:pPr>
              <a:r>
                <a:rPr lang="en-US" altLang="zh-CN" sz="1200" kern="0" dirty="0">
                  <a:solidFill>
                    <a:srgbClr val="FFFFFF"/>
                  </a:solidFill>
                  <a:cs typeface="+mn-ea"/>
                  <a:sym typeface="+mn-lt"/>
                </a:rPr>
                <a:t>AICPU</a:t>
              </a:r>
              <a:endParaRPr lang="en-US" sz="1200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166"/>
            <p:cNvSpPr txBox="1"/>
            <p:nvPr/>
          </p:nvSpPr>
          <p:spPr>
            <a:xfrm>
              <a:off x="2491207" y="5940530"/>
              <a:ext cx="811666" cy="271178"/>
            </a:xfrm>
            <a:prstGeom prst="roundRect">
              <a:avLst>
                <a:gd name="adj" fmla="val 0"/>
              </a:avLst>
            </a:prstGeom>
            <a:solidFill>
              <a:srgbClr val="C00000">
                <a:alpha val="50000"/>
              </a:srgbClr>
            </a:soli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2938">
                <a:defRPr/>
              </a:pPr>
              <a:r>
                <a:rPr lang="en-US" altLang="zh-CN" b="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DVPP</a:t>
              </a:r>
              <a:endParaRPr lang="en-US" b="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文本框 166"/>
            <p:cNvSpPr txBox="1"/>
            <p:nvPr/>
          </p:nvSpPr>
          <p:spPr>
            <a:xfrm>
              <a:off x="3673519" y="5532134"/>
              <a:ext cx="1323722" cy="27399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2938">
                <a:defRPr/>
              </a:pPr>
              <a:endParaRPr lang="en-US" sz="1200" b="1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166"/>
            <p:cNvSpPr txBox="1"/>
            <p:nvPr/>
          </p:nvSpPr>
          <p:spPr>
            <a:xfrm>
              <a:off x="4381492" y="5940530"/>
              <a:ext cx="785679" cy="233749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>
              <a:defPPr>
                <a:defRPr lang="en-US"/>
              </a:defPPr>
              <a:lvl1pPr algn="ctr" defTabSz="912938">
                <a:defRPr sz="1050" kern="0">
                  <a:solidFill>
                    <a:schemeClr val="tx2"/>
                  </a:solidFill>
                  <a:ea typeface="方正兰亭黑简体" panose="02000000000000000000" pitchFamily="2" charset="-122"/>
                </a:defRPr>
              </a:lvl1pPr>
            </a:lstStyle>
            <a:p>
              <a:r>
                <a:rPr lang="en-US" altLang="zh-CN" sz="1200" dirty="0">
                  <a:solidFill>
                    <a:srgbClr val="FFFFFF"/>
                  </a:solidFill>
                  <a:ea typeface="+mn-ea"/>
                  <a:cs typeface="+mn-ea"/>
                  <a:sym typeface="+mn-lt"/>
                </a:rPr>
                <a:t>HCCL</a:t>
              </a:r>
              <a:endParaRPr lang="en-US" sz="1200" dirty="0">
                <a:solidFill>
                  <a:srgbClr val="FFFFFF"/>
                </a:solidFill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文本框 166"/>
            <p:cNvSpPr txBox="1"/>
            <p:nvPr/>
          </p:nvSpPr>
          <p:spPr>
            <a:xfrm>
              <a:off x="3496191" y="5940531"/>
              <a:ext cx="738832" cy="25736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2938">
                <a:defRPr/>
              </a:pPr>
              <a:r>
                <a:rPr lang="en-US" altLang="zh-CN" sz="1200" kern="0" dirty="0">
                  <a:solidFill>
                    <a:srgbClr val="FFFFFF"/>
                  </a:solidFill>
                  <a:cs typeface="+mn-ea"/>
                  <a:sym typeface="+mn-lt"/>
                </a:rPr>
                <a:t>HBM</a:t>
              </a:r>
              <a:endParaRPr lang="en-US" sz="1200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166"/>
            <p:cNvSpPr txBox="1"/>
            <p:nvPr/>
          </p:nvSpPr>
          <p:spPr>
            <a:xfrm>
              <a:off x="3761205" y="5497835"/>
              <a:ext cx="1323722" cy="27399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2938">
                <a:defRPr/>
              </a:pPr>
              <a:endParaRPr lang="en-US" sz="1200" b="1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166"/>
            <p:cNvSpPr txBox="1"/>
            <p:nvPr/>
          </p:nvSpPr>
          <p:spPr>
            <a:xfrm>
              <a:off x="3848890" y="5463536"/>
              <a:ext cx="1323722" cy="27399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2938">
                <a:defRPr/>
              </a:pPr>
              <a:r>
                <a:rPr lang="en-US" altLang="zh-CN" sz="1200" kern="0" dirty="0" err="1">
                  <a:solidFill>
                    <a:srgbClr val="FFFFFF"/>
                  </a:solidFill>
                  <a:cs typeface="+mn-ea"/>
                  <a:sym typeface="+mn-lt"/>
                </a:rPr>
                <a:t>AIC</a:t>
              </a:r>
              <a:r>
                <a:rPr lang="en-US" altLang="zh-CN" sz="1050" kern="0" dirty="0" err="1">
                  <a:solidFill>
                    <a:srgbClr val="FFFFFF"/>
                  </a:solidFill>
                  <a:cs typeface="+mn-ea"/>
                  <a:sym typeface="+mn-lt"/>
                </a:rPr>
                <a:t>ore</a:t>
              </a:r>
              <a:endParaRPr lang="en-US" sz="1050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3433064" y="4363799"/>
              <a:ext cx="1604558" cy="274602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solidFill>
                <a:srgbClr val="4D4D4D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0" tIns="45648" rIns="0" bIns="456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2938">
                <a:defRPr/>
              </a:pPr>
              <a:r>
                <a:rPr lang="zh-CN" altLang="en-US" sz="1398" b="1" kern="0" dirty="0">
                  <a:solidFill>
                    <a:srgbClr val="1D1D1A"/>
                  </a:solidFill>
                  <a:cs typeface="+mn-ea"/>
                  <a:sym typeface="+mn-lt"/>
                </a:rPr>
                <a:t>图</a:t>
              </a:r>
              <a:r>
                <a:rPr lang="en-US" altLang="zh-CN" sz="1398" b="1" kern="0" dirty="0">
                  <a:solidFill>
                    <a:srgbClr val="1D1D1A"/>
                  </a:solidFill>
                  <a:cs typeface="+mn-ea"/>
                  <a:sym typeface="+mn-lt"/>
                </a:rPr>
                <a:t>+</a:t>
              </a:r>
              <a:r>
                <a:rPr lang="zh-CN" altLang="en-US" sz="1398" b="1" kern="0" dirty="0">
                  <a:solidFill>
                    <a:srgbClr val="1D1D1A"/>
                  </a:solidFill>
                  <a:cs typeface="+mn-ea"/>
                  <a:sym typeface="+mn-lt"/>
                </a:rPr>
                <a:t>算子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197504" y="4363799"/>
              <a:ext cx="1237015" cy="274602"/>
            </a:xfrm>
            <a:prstGeom prst="rect">
              <a:avLst/>
            </a:prstGeom>
            <a:noFill/>
            <a:ln w="12700" cap="flat" cmpd="sng" algn="ctr">
              <a:solidFill>
                <a:srgbClr val="4D4D4D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0" tIns="45684" rIns="0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r>
                <a:rPr lang="zh-CN" altLang="en-US" sz="1398" kern="0" dirty="0">
                  <a:solidFill>
                    <a:prstClr val="black"/>
                  </a:solidFill>
                  <a:cs typeface="+mn-ea"/>
                  <a:sym typeface="+mn-lt"/>
                </a:rPr>
                <a:t>原始计算图</a:t>
              </a:r>
            </a:p>
          </p:txBody>
        </p:sp>
        <p:sp>
          <p:nvSpPr>
            <p:cNvPr id="39" name="下箭头 38"/>
            <p:cNvSpPr/>
            <p:nvPr/>
          </p:nvSpPr>
          <p:spPr>
            <a:xfrm rot="16200000">
              <a:off x="2855239" y="4266275"/>
              <a:ext cx="214037" cy="474098"/>
            </a:xfrm>
            <a:prstGeom prst="downArrow">
              <a:avLst/>
            </a:prstGeom>
            <a:gradFill>
              <a:gsLst>
                <a:gs pos="100000">
                  <a:srgbClr val="4D4D4D"/>
                </a:gs>
                <a:gs pos="0">
                  <a:srgbClr val="4D4D4D">
                    <a:alpha val="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296" tIns="45648" rIns="91296" bIns="456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2938">
                <a:defRPr/>
              </a:pPr>
              <a:endParaRPr lang="zh-CN" altLang="en-US" sz="1796" kern="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  <p:sp>
          <p:nvSpPr>
            <p:cNvPr id="40" name="下箭头 39"/>
            <p:cNvSpPr/>
            <p:nvPr/>
          </p:nvSpPr>
          <p:spPr>
            <a:xfrm>
              <a:off x="1402791" y="4822618"/>
              <a:ext cx="260799" cy="201358"/>
            </a:xfrm>
            <a:prstGeom prst="downArrow">
              <a:avLst/>
            </a:prstGeom>
            <a:gradFill>
              <a:gsLst>
                <a:gs pos="100000">
                  <a:srgbClr val="4D4D4D"/>
                </a:gs>
                <a:gs pos="0">
                  <a:srgbClr val="4D4D4D">
                    <a:alpha val="0"/>
                  </a:srgbClr>
                </a:gs>
              </a:gsLst>
              <a:lin ang="5400000" scaled="1"/>
            </a:gra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2938"/>
              <a:endParaRPr lang="zh-CN" altLang="en-US" sz="105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下箭头 40"/>
            <p:cNvSpPr/>
            <p:nvPr/>
          </p:nvSpPr>
          <p:spPr>
            <a:xfrm>
              <a:off x="3669741" y="4822618"/>
              <a:ext cx="260799" cy="201358"/>
            </a:xfrm>
            <a:prstGeom prst="downArrow">
              <a:avLst/>
            </a:prstGeom>
            <a:gradFill>
              <a:gsLst>
                <a:gs pos="100000">
                  <a:srgbClr val="4D4D4D"/>
                </a:gs>
                <a:gs pos="0">
                  <a:srgbClr val="4D4D4D">
                    <a:alpha val="0"/>
                  </a:srgbClr>
                </a:gs>
              </a:gsLst>
              <a:lin ang="5400000" scaled="1"/>
            </a:gra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2938"/>
              <a:endParaRPr lang="zh-CN" altLang="en-US" sz="105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2" name="下箭头 41"/>
            <p:cNvSpPr/>
            <p:nvPr/>
          </p:nvSpPr>
          <p:spPr>
            <a:xfrm rot="16200000">
              <a:off x="2110798" y="5292463"/>
              <a:ext cx="214037" cy="223869"/>
            </a:xfrm>
            <a:prstGeom prst="downArrow">
              <a:avLst/>
            </a:prstGeom>
            <a:gradFill>
              <a:gsLst>
                <a:gs pos="100000">
                  <a:srgbClr val="4D4D4D"/>
                </a:gs>
                <a:gs pos="0">
                  <a:srgbClr val="4D4D4D">
                    <a:alpha val="0"/>
                  </a:srgbClr>
                </a:gs>
              </a:gsLst>
              <a:lin ang="5400000" scaled="1"/>
            </a:gra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2938"/>
              <a:endParaRPr lang="zh-CN" altLang="en-US" sz="105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3" name="下箭头 42"/>
            <p:cNvSpPr/>
            <p:nvPr/>
          </p:nvSpPr>
          <p:spPr>
            <a:xfrm rot="5400000">
              <a:off x="2063949" y="5711566"/>
              <a:ext cx="214035" cy="223871"/>
            </a:xfrm>
            <a:prstGeom prst="downArrow">
              <a:avLst/>
            </a:prstGeom>
            <a:gradFill>
              <a:gsLst>
                <a:gs pos="100000">
                  <a:srgbClr val="4D4D4D"/>
                </a:gs>
                <a:gs pos="0">
                  <a:srgbClr val="4D4D4D">
                    <a:alpha val="0"/>
                  </a:srgbClr>
                </a:gs>
              </a:gsLst>
              <a:lin ang="5400000" scaled="1"/>
            </a:gradFill>
            <a:ln>
              <a:solidFill>
                <a:schemeClr val="tx2"/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2938"/>
              <a:endParaRPr lang="zh-CN" altLang="en-US" sz="1050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308412" y="5077714"/>
              <a:ext cx="1183847" cy="409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0040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b="1" kern="0" dirty="0">
                  <a:solidFill>
                    <a:srgbClr val="1D1D1A"/>
                  </a:solidFill>
                  <a:cs typeface="+mn-ea"/>
                  <a:sym typeface="+mn-lt"/>
                </a:rPr>
                <a:t>Ascend</a:t>
              </a:r>
              <a:endParaRPr lang="zh-CN" altLang="en-US" sz="1400" b="1" kern="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951514" y="4100402"/>
              <a:ext cx="2383866" cy="217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0406" fontAlgn="base">
                <a:spcBef>
                  <a:spcPts val="1200"/>
                </a:spcBef>
                <a:spcAft>
                  <a:spcPct val="0"/>
                </a:spcAft>
                <a:defRPr/>
              </a:pPr>
              <a:r>
                <a:rPr lang="en-US" altLang="zh-CN" sz="1600" b="1" kern="0" dirty="0" err="1">
                  <a:solidFill>
                    <a:srgbClr val="666666">
                      <a:lumMod val="75000"/>
                    </a:srgbClr>
                  </a:solidFill>
                  <a:cs typeface="+mn-ea"/>
                  <a:sym typeface="+mn-lt"/>
                </a:rPr>
                <a:t>MindSpore</a:t>
              </a:r>
              <a:r>
                <a:rPr lang="zh-CN" altLang="en-US" sz="1600" b="1" kern="0" dirty="0">
                  <a:solidFill>
                    <a:srgbClr val="666666">
                      <a:lumMod val="75000"/>
                    </a:srgbClr>
                  </a:solidFill>
                  <a:cs typeface="+mn-ea"/>
                  <a:sym typeface="+mn-lt"/>
                </a:rPr>
                <a:t>计算框架</a:t>
              </a:r>
              <a:endParaRPr lang="en-US" altLang="zh-CN" sz="1600" b="1" kern="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5324355" y="2102152"/>
            <a:ext cx="47817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2128" b="1" i="0" u="none" strike="noStrike" kern="1200" baseline="0">
                <a:solidFill>
                  <a:srgbClr val="FFFFFF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+mn-cs"/>
                <a:sym typeface="Huawei Sans" panose="020C0503030203020204" pitchFamily="34" charset="0"/>
              </a:defRPr>
            </a:pPr>
            <a:r>
              <a:rPr lang="en-US" altLang="zh-CN" sz="1600" b="1" dirty="0">
                <a:solidFill>
                  <a:srgbClr val="EBEBEB">
                    <a:lumMod val="10000"/>
                  </a:srgbClr>
                </a:solidFill>
                <a:cs typeface="+mn-ea"/>
                <a:sym typeface="+mn-lt"/>
              </a:rPr>
              <a:t>ResNet50 </a:t>
            </a:r>
          </a:p>
          <a:p>
            <a:pPr algn="ctr" defTabSz="457200">
              <a:defRPr sz="2128" b="1" i="0" u="none" strike="noStrike" kern="1200" baseline="0">
                <a:solidFill>
                  <a:srgbClr val="FFFFFF"/>
                </a:solidFill>
                <a:latin typeface="Huawei Sans" panose="020C0503030203020204" pitchFamily="34" charset="0"/>
                <a:ea typeface="微软雅黑" panose="020B0503020204020204" pitchFamily="34" charset="-122"/>
                <a:cs typeface="+mn-cs"/>
                <a:sym typeface="Huawei Sans" panose="020C0503030203020204" pitchFamily="34" charset="0"/>
              </a:defRPr>
            </a:pPr>
            <a:r>
              <a:rPr lang="en-US" altLang="zh-CN" sz="1600" b="1" dirty="0">
                <a:solidFill>
                  <a:srgbClr val="EBEBEB">
                    <a:lumMod val="10000"/>
                  </a:srgbClr>
                </a:solidFill>
                <a:cs typeface="+mn-ea"/>
                <a:sym typeface="+mn-lt"/>
              </a:rPr>
              <a:t>ImageNet</a:t>
            </a:r>
            <a:r>
              <a:rPr lang="zh-CN" altLang="zh-CN" sz="1600" b="1" dirty="0">
                <a:solidFill>
                  <a:srgbClr val="EBEBEB">
                    <a:lumMod val="10000"/>
                  </a:srgbClr>
                </a:solidFill>
                <a:cs typeface="+mn-ea"/>
                <a:sym typeface="+mn-lt"/>
              </a:rPr>
              <a:t>（</a:t>
            </a:r>
            <a:r>
              <a:rPr lang="en-US" altLang="zh-CN" sz="1600" b="1" dirty="0">
                <a:solidFill>
                  <a:srgbClr val="EBEBEB">
                    <a:lumMod val="10000"/>
                  </a:srgbClr>
                </a:solidFill>
                <a:cs typeface="+mn-ea"/>
                <a:sym typeface="+mn-lt"/>
              </a:rPr>
              <a:t>images/s</a:t>
            </a:r>
            <a:r>
              <a:rPr lang="zh-CN" altLang="zh-CN" sz="1600" b="1" dirty="0">
                <a:solidFill>
                  <a:srgbClr val="EBEBEB">
                    <a:lumMod val="10000"/>
                  </a:srgbClr>
                </a:solidFill>
                <a:cs typeface="+mn-ea"/>
                <a:sym typeface="+mn-lt"/>
              </a:rPr>
              <a:t>）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689" y="5227130"/>
            <a:ext cx="18764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2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908614" y="1466331"/>
            <a:ext cx="7029673" cy="207679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endParaRPr lang="zh-CN" altLang="en-US" sz="1799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43" name="文本框 54"/>
          <p:cNvSpPr txBox="1"/>
          <p:nvPr/>
        </p:nvSpPr>
        <p:spPr>
          <a:xfrm>
            <a:off x="908614" y="1461471"/>
            <a:ext cx="7029674" cy="7923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6834">
              <a:lnSpc>
                <a:spcPct val="150000"/>
              </a:lnSpc>
            </a:pPr>
            <a:r>
              <a:rPr lang="en-US" altLang="zh-CN" sz="1598" kern="0" dirty="0" err="1">
                <a:solidFill>
                  <a:srgbClr val="1D1D1A"/>
                </a:solidFill>
                <a:cs typeface="+mn-ea"/>
                <a:sym typeface="+mn-lt"/>
              </a:rPr>
              <a:t>MindSpore</a:t>
            </a:r>
            <a:r>
              <a:rPr lang="en-US" altLang="zh-CN" sz="1598" kern="0" dirty="0">
                <a:solidFill>
                  <a:srgbClr val="1D1D1A"/>
                </a:solidFill>
                <a:cs typeface="+mn-ea"/>
                <a:sym typeface="+mn-lt"/>
              </a:rPr>
              <a:t> 2021H1</a:t>
            </a:r>
            <a:r>
              <a:rPr lang="zh-CN" altLang="en-US" sz="1598" kern="0" dirty="0">
                <a:solidFill>
                  <a:srgbClr val="1D1D1A"/>
                </a:solidFill>
                <a:cs typeface="+mn-ea"/>
                <a:sym typeface="+mn-lt"/>
              </a:rPr>
              <a:t>已支持</a:t>
            </a:r>
            <a:r>
              <a:rPr lang="en-US" altLang="zh-CN" sz="1598" kern="0" dirty="0">
                <a:solidFill>
                  <a:srgbClr val="C00000"/>
                </a:solidFill>
                <a:cs typeface="+mn-ea"/>
                <a:sym typeface="+mn-lt"/>
              </a:rPr>
              <a:t>200</a:t>
            </a:r>
            <a:r>
              <a:rPr lang="en-US" altLang="zh-CN" sz="1598" kern="0" dirty="0">
                <a:solidFill>
                  <a:srgbClr val="1D1D1A"/>
                </a:solidFill>
                <a:cs typeface="+mn-ea"/>
                <a:sym typeface="+mn-lt"/>
              </a:rPr>
              <a:t>+</a:t>
            </a:r>
            <a:r>
              <a:rPr lang="zh-CN" altLang="en-US" sz="1598" kern="0" dirty="0">
                <a:solidFill>
                  <a:srgbClr val="1D1D1A"/>
                </a:solidFill>
                <a:cs typeface="+mn-ea"/>
                <a:sym typeface="+mn-lt"/>
              </a:rPr>
              <a:t>网络模型，覆盖</a:t>
            </a:r>
            <a:r>
              <a:rPr lang="en-US" altLang="zh-CN" sz="1598" kern="0" dirty="0">
                <a:solidFill>
                  <a:srgbClr val="1D1D1A"/>
                </a:solidFill>
                <a:cs typeface="+mn-ea"/>
                <a:sym typeface="+mn-lt"/>
              </a:rPr>
              <a:t>CV/NLP/</a:t>
            </a:r>
            <a:r>
              <a:rPr lang="zh-CN" altLang="en-US" sz="1598" kern="0" dirty="0">
                <a:solidFill>
                  <a:srgbClr val="1D1D1A"/>
                </a:solidFill>
                <a:cs typeface="+mn-ea"/>
                <a:sym typeface="+mn-lt"/>
              </a:rPr>
              <a:t>推荐等主流场景，</a:t>
            </a:r>
            <a:endParaRPr lang="en-US" altLang="zh-CN" sz="1598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456834">
              <a:lnSpc>
                <a:spcPct val="150000"/>
              </a:lnSpc>
            </a:pPr>
            <a:r>
              <a:rPr lang="zh-CN" altLang="en-US" sz="1598" kern="0" dirty="0">
                <a:solidFill>
                  <a:srgbClr val="1D1D1A"/>
                </a:solidFill>
                <a:cs typeface="+mn-ea"/>
                <a:sym typeface="+mn-lt"/>
              </a:rPr>
              <a:t>典型网络（</a:t>
            </a:r>
            <a:r>
              <a:rPr lang="en-US" altLang="zh-CN" sz="1598" kern="0" dirty="0">
                <a:solidFill>
                  <a:srgbClr val="1D1D1A"/>
                </a:solidFill>
                <a:cs typeface="+mn-ea"/>
                <a:sym typeface="+mn-lt"/>
              </a:rPr>
              <a:t>Resnet50/Bert</a:t>
            </a:r>
            <a:r>
              <a:rPr lang="zh-CN" altLang="en-US" sz="1598" kern="0" dirty="0">
                <a:solidFill>
                  <a:srgbClr val="1D1D1A"/>
                </a:solidFill>
                <a:cs typeface="+mn-ea"/>
                <a:sym typeface="+mn-lt"/>
              </a:rPr>
              <a:t>）性能达到</a:t>
            </a:r>
            <a:r>
              <a:rPr lang="en-US" altLang="zh-CN" sz="1598" kern="0" dirty="0">
                <a:solidFill>
                  <a:srgbClr val="1D1D1A"/>
                </a:solidFill>
                <a:cs typeface="+mn-ea"/>
                <a:sym typeface="+mn-lt"/>
              </a:rPr>
              <a:t>NV+TF </a:t>
            </a:r>
            <a:r>
              <a:rPr lang="en-US" altLang="zh-CN" sz="1598" kern="0" dirty="0"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1598" kern="0" dirty="0">
                <a:solidFill>
                  <a:srgbClr val="C00000"/>
                </a:solidFill>
                <a:cs typeface="+mn-ea"/>
                <a:sym typeface="+mn-lt"/>
              </a:rPr>
              <a:t>倍</a:t>
            </a:r>
            <a:endParaRPr lang="zh-CN" altLang="en-US" sz="1398" kern="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47339" y="2416901"/>
            <a:ext cx="1421290" cy="1123769"/>
            <a:chOff x="1186017" y="2239684"/>
            <a:chExt cx="1421845" cy="112420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2168" y="2239684"/>
              <a:ext cx="1169543" cy="7197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1" name="矩形 20"/>
            <p:cNvSpPr/>
            <p:nvPr/>
          </p:nvSpPr>
          <p:spPr>
            <a:xfrm>
              <a:off x="1186017" y="2883597"/>
              <a:ext cx="1421845" cy="4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/>
              <a:r>
                <a:rPr lang="en-US" altLang="zh-CN" sz="1599" b="1" dirty="0">
                  <a:solidFill>
                    <a:srgbClr val="C00000"/>
                  </a:solidFill>
                  <a:cs typeface="+mn-ea"/>
                  <a:sym typeface="+mn-lt"/>
                </a:rPr>
                <a:t>CV</a:t>
              </a:r>
              <a:r>
                <a:rPr lang="zh-CN" altLang="en-US" sz="1599" b="1" dirty="0">
                  <a:solidFill>
                    <a:srgbClr val="666666"/>
                  </a:solidFill>
                  <a:cs typeface="+mn-ea"/>
                  <a:sym typeface="+mn-lt"/>
                </a:rPr>
                <a:t>：</a:t>
              </a:r>
              <a:r>
                <a:rPr lang="en-US" altLang="zh-CN" sz="1599" dirty="0">
                  <a:solidFill>
                    <a:srgbClr val="666666"/>
                  </a:solidFill>
                  <a:cs typeface="+mn-ea"/>
                  <a:sym typeface="+mn-lt"/>
                </a:rPr>
                <a:t>90</a:t>
              </a:r>
              <a:r>
                <a:rPr lang="zh-CN" altLang="en-US" sz="1599" dirty="0">
                  <a:solidFill>
                    <a:srgbClr val="666666"/>
                  </a:solidFill>
                  <a:cs typeface="+mn-ea"/>
                  <a:sym typeface="+mn-lt"/>
                </a:rPr>
                <a:t>张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36879" y="2422218"/>
            <a:ext cx="1421290" cy="1123769"/>
            <a:chOff x="5237621" y="2239684"/>
            <a:chExt cx="1421845" cy="11242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8754" y="2239684"/>
              <a:ext cx="1079578" cy="7197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3" name="矩形 52"/>
            <p:cNvSpPr/>
            <p:nvPr/>
          </p:nvSpPr>
          <p:spPr>
            <a:xfrm>
              <a:off x="5237621" y="2883597"/>
              <a:ext cx="1421845" cy="4802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/>
              <a:r>
                <a:rPr lang="en-US" altLang="zh-CN" sz="1599" b="1" dirty="0">
                  <a:solidFill>
                    <a:srgbClr val="C00000"/>
                  </a:solidFill>
                  <a:cs typeface="+mn-ea"/>
                  <a:sym typeface="+mn-lt"/>
                </a:rPr>
                <a:t>NLP</a:t>
              </a:r>
              <a:r>
                <a:rPr lang="zh-CN" altLang="en-US" sz="1599" b="1" dirty="0">
                  <a:solidFill>
                    <a:srgbClr val="666666"/>
                  </a:solidFill>
                  <a:cs typeface="+mn-ea"/>
                  <a:sym typeface="+mn-lt"/>
                </a:rPr>
                <a:t>：</a:t>
              </a:r>
              <a:r>
                <a:rPr lang="en-US" altLang="zh-CN" sz="1599" dirty="0">
                  <a:solidFill>
                    <a:srgbClr val="666666"/>
                  </a:solidFill>
                  <a:cs typeface="+mn-ea"/>
                  <a:sym typeface="+mn-lt"/>
                </a:rPr>
                <a:t>46</a:t>
              </a:r>
              <a:r>
                <a:rPr lang="zh-CN" altLang="en-US" sz="1599" dirty="0">
                  <a:solidFill>
                    <a:srgbClr val="666666"/>
                  </a:solidFill>
                  <a:cs typeface="+mn-ea"/>
                  <a:sym typeface="+mn-lt"/>
                </a:rPr>
                <a:t>张</a:t>
              </a:r>
            </a:p>
          </p:txBody>
        </p:sp>
      </p:grpSp>
      <p:cxnSp>
        <p:nvCxnSpPr>
          <p:cNvPr id="78" name="直接连接符 77"/>
          <p:cNvCxnSpPr>
            <a:cxnSpLocks/>
          </p:cNvCxnSpPr>
          <p:nvPr/>
        </p:nvCxnSpPr>
        <p:spPr>
          <a:xfrm>
            <a:off x="933346" y="5437251"/>
            <a:ext cx="7256892" cy="0"/>
          </a:xfrm>
          <a:prstGeom prst="line">
            <a:avLst/>
          </a:prstGeom>
          <a:ln w="9525">
            <a:solidFill>
              <a:srgbClr val="B0B0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374592" y="5432528"/>
            <a:ext cx="820624" cy="2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SSD</a:t>
            </a:r>
            <a:endParaRPr lang="zh-CN" altLang="en-US" sz="12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446782" y="5437251"/>
            <a:ext cx="1348594" cy="28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Faster-RCNN</a:t>
            </a:r>
            <a:endParaRPr lang="zh-CN" altLang="en-US" sz="12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218701" y="5936964"/>
            <a:ext cx="3702902" cy="283819"/>
            <a:chOff x="4203693" y="5992734"/>
            <a:chExt cx="3705795" cy="307531"/>
          </a:xfrm>
        </p:grpSpPr>
        <p:sp>
          <p:nvSpPr>
            <p:cNvPr id="67" name="矩形 66"/>
            <p:cNvSpPr/>
            <p:nvPr/>
          </p:nvSpPr>
          <p:spPr>
            <a:xfrm>
              <a:off x="4289562" y="6066554"/>
              <a:ext cx="98897" cy="98897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3746">
                <a:defRPr/>
              </a:pPr>
              <a:endParaRPr lang="zh-CN" altLang="en-US" sz="2800" kern="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362659" y="6000125"/>
              <a:ext cx="1928637" cy="3001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46"/>
              <a:r>
                <a:rPr lang="en-US" altLang="zh-CN" sz="1200" dirty="0">
                  <a:solidFill>
                    <a:srgbClr val="1D1D1A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Ascend910*8+MindSpore</a:t>
              </a:r>
              <a:endPara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6262296" y="6066554"/>
              <a:ext cx="98897" cy="98897"/>
            </a:xfrm>
            <a:prstGeom prst="rect">
              <a:avLst/>
            </a:prstGeom>
            <a:solidFill>
              <a:srgbClr val="B0B0B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3746">
                <a:defRPr/>
              </a:pPr>
              <a:endParaRPr lang="zh-CN" altLang="en-US" sz="2800" kern="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335393" y="5992734"/>
              <a:ext cx="1574095" cy="300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746"/>
              <a:r>
                <a:rPr lang="en-US" altLang="zh-CN" sz="1200" dirty="0">
                  <a:solidFill>
                    <a:srgbClr val="1D1D1A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V100*8+TensorFlow</a:t>
              </a:r>
              <a:endPara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4203693" y="5992734"/>
              <a:ext cx="3526634" cy="234489"/>
            </a:xfrm>
            <a:prstGeom prst="rect">
              <a:avLst/>
            </a:prstGeom>
            <a:noFill/>
            <a:ln w="3175">
              <a:solidFill>
                <a:schemeClr val="bg1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/>
              <a:endParaRPr lang="zh-CN" altLang="en-US" sz="1600" dirty="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85" name="图表 8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916599"/>
              </p:ext>
            </p:extLst>
          </p:nvPr>
        </p:nvGraphicFramePr>
        <p:xfrm>
          <a:off x="4271163" y="3418043"/>
          <a:ext cx="3161588" cy="2160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6" name="矩形 85"/>
          <p:cNvSpPr/>
          <p:nvPr/>
        </p:nvSpPr>
        <p:spPr>
          <a:xfrm>
            <a:off x="4561792" y="5383879"/>
            <a:ext cx="1160745" cy="2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Bert—large</a:t>
            </a:r>
            <a:endParaRPr lang="zh-CN" altLang="en-US" sz="12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981116" y="5383879"/>
            <a:ext cx="1160745" cy="2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Bert—Base</a:t>
            </a:r>
            <a:endParaRPr lang="zh-CN" altLang="en-US" sz="12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565466" y="3672528"/>
            <a:ext cx="2703776" cy="399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zh-CN" altLang="en-US" sz="1398" b="1" dirty="0">
                <a:solidFill>
                  <a:srgbClr val="1D1B18"/>
                </a:solidFill>
                <a:cs typeface="+mn-ea"/>
                <a:sym typeface="+mn-lt"/>
              </a:rPr>
              <a:t>主流网络性能实测：</a:t>
            </a:r>
            <a:r>
              <a:rPr lang="zh-CN" altLang="en-US" sz="1599" b="1" dirty="0">
                <a:solidFill>
                  <a:srgbClr val="C00000"/>
                </a:solidFill>
                <a:cs typeface="+mn-ea"/>
                <a:sym typeface="+mn-lt"/>
              </a:rPr>
              <a:t>吞吐量</a:t>
            </a:r>
            <a:endParaRPr lang="zh-CN" altLang="en-US" sz="1200" b="1" dirty="0">
              <a:solidFill>
                <a:srgbClr val="1D1B18"/>
              </a:solidFill>
              <a:cs typeface="+mn-ea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424856" y="5754203"/>
            <a:ext cx="2043851" cy="321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数据集：</a:t>
            </a: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coco2017</a:t>
            </a:r>
          </a:p>
        </p:txBody>
      </p:sp>
      <p:sp>
        <p:nvSpPr>
          <p:cNvPr id="104" name="矩形 103"/>
          <p:cNvSpPr/>
          <p:nvPr/>
        </p:nvSpPr>
        <p:spPr>
          <a:xfrm>
            <a:off x="4852335" y="5655776"/>
            <a:ext cx="2043851" cy="321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 fontAlgn="ctr"/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数据集：</a:t>
            </a:r>
            <a:r>
              <a:rPr lang="en-US" altLang="zh-CN" sz="1200" dirty="0" err="1">
                <a:solidFill>
                  <a:srgbClr val="666666"/>
                </a:solidFill>
                <a:cs typeface="+mn-ea"/>
                <a:sym typeface="+mn-lt"/>
              </a:rPr>
              <a:t>cn</a:t>
            </a: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-wiki</a:t>
            </a:r>
          </a:p>
        </p:txBody>
      </p:sp>
      <p:graphicFrame>
        <p:nvGraphicFramePr>
          <p:cNvPr id="107" name="图表 10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083777"/>
              </p:ext>
            </p:extLst>
          </p:nvPr>
        </p:nvGraphicFramePr>
        <p:xfrm>
          <a:off x="1033839" y="4149565"/>
          <a:ext cx="2977256" cy="152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9" name="矩形 108"/>
          <p:cNvSpPr/>
          <p:nvPr/>
        </p:nvSpPr>
        <p:spPr>
          <a:xfrm>
            <a:off x="4437141" y="4860816"/>
            <a:ext cx="977025" cy="29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2453</a:t>
            </a:r>
            <a:endParaRPr lang="zh-CN" altLang="en-US" sz="1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827344" y="5158109"/>
            <a:ext cx="977025" cy="29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967</a:t>
            </a:r>
            <a:endParaRPr lang="zh-CN" altLang="en-US" sz="1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5886004" y="4127677"/>
            <a:ext cx="977025" cy="29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5966</a:t>
            </a:r>
            <a:endParaRPr lang="zh-CN" altLang="en-US" sz="1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304674" y="4867429"/>
            <a:ext cx="977025" cy="29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2925</a:t>
            </a:r>
            <a:endParaRPr lang="zh-CN" altLang="en-US" sz="1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2905038" y="5147729"/>
            <a:ext cx="977025" cy="29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56</a:t>
            </a:r>
            <a:endParaRPr lang="zh-CN" altLang="en-US" sz="12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198087" y="4036372"/>
            <a:ext cx="977025" cy="29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398" b="1" dirty="0">
                <a:solidFill>
                  <a:srgbClr val="C00000"/>
                </a:solidFill>
                <a:cs typeface="+mn-ea"/>
                <a:sym typeface="+mn-lt"/>
              </a:rPr>
              <a:t>5.4X</a:t>
            </a:r>
            <a:endParaRPr lang="zh-CN" altLang="en-US" sz="1398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2540193" y="5064618"/>
            <a:ext cx="977025" cy="29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398" b="1" dirty="0">
                <a:solidFill>
                  <a:srgbClr val="C00000"/>
                </a:solidFill>
                <a:cs typeface="+mn-ea"/>
                <a:sym typeface="+mn-lt"/>
              </a:rPr>
              <a:t>2.2X</a:t>
            </a:r>
            <a:endParaRPr lang="zh-CN" altLang="en-US" sz="1398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4454940" y="4475641"/>
            <a:ext cx="977025" cy="29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398" b="1" dirty="0">
                <a:solidFill>
                  <a:srgbClr val="C00000"/>
                </a:solidFill>
                <a:cs typeface="+mn-ea"/>
                <a:sym typeface="+mn-lt"/>
              </a:rPr>
              <a:t>2.5X</a:t>
            </a:r>
            <a:endParaRPr lang="zh-CN" altLang="en-US" sz="1398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5898918" y="3549941"/>
            <a:ext cx="977025" cy="29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r>
              <a:rPr lang="en-US" altLang="zh-CN" sz="1398" b="1" dirty="0">
                <a:solidFill>
                  <a:srgbClr val="C00000"/>
                </a:solidFill>
                <a:cs typeface="+mn-ea"/>
                <a:sym typeface="+mn-lt"/>
              </a:rPr>
              <a:t>2.0X</a:t>
            </a:r>
            <a:endParaRPr lang="zh-CN" altLang="en-US" sz="1398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F5037220-8C9F-4507-BADA-908F09B61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277" y="1278767"/>
            <a:ext cx="2818233" cy="4875141"/>
          </a:xfrm>
          <a:prstGeom prst="roundRect">
            <a:avLst>
              <a:gd name="adj" fmla="val 4324"/>
            </a:avLst>
          </a:prstGeom>
          <a:solidFill>
            <a:srgbClr val="FFFFFF">
              <a:shade val="85000"/>
            </a:srgbClr>
          </a:solidFill>
          <a:ln>
            <a:solidFill>
              <a:schemeClr val="bg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标题 2"/>
          <p:cNvSpPr txBox="1">
            <a:spLocks/>
          </p:cNvSpPr>
          <p:nvPr/>
        </p:nvSpPr>
        <p:spPr bwMode="auto">
          <a:xfrm>
            <a:off x="-540451" y="234207"/>
            <a:ext cx="9088851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pPr algn="ctr" defTabSz="1187323">
              <a:spcBef>
                <a:spcPts val="1298"/>
              </a:spcBef>
              <a:defRPr/>
            </a:pPr>
            <a:endParaRPr lang="en-US" altLang="zh-CN" spc="300" dirty="0">
              <a:solidFill>
                <a:srgbClr val="1D1D1A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：覆盖全场景主流模型</a:t>
            </a:r>
          </a:p>
        </p:txBody>
      </p:sp>
    </p:spTree>
    <p:extLst>
      <p:ext uri="{BB962C8B-B14F-4D97-AF65-F5344CB8AC3E}">
        <p14:creationId xmlns:p14="http://schemas.microsoft.com/office/powerpoint/2010/main" val="134807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2014963" y="2251012"/>
            <a:ext cx="9725987" cy="1879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/>
        </p:spPr>
        <p:txBody>
          <a:bodyPr lIns="211802" tIns="211802" rIns="211802" bIns="211802" anchor="ctr"/>
          <a:lstStyle/>
          <a:p>
            <a:pPr algn="ctr" defTabSz="278490">
              <a:lnSpc>
                <a:spcPct val="150000"/>
              </a:lnSpc>
            </a:pPr>
            <a:endParaRPr lang="zh-CN" altLang="en-US" sz="139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014963" y="4322385"/>
            <a:ext cx="9725987" cy="1879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/>
        </p:spPr>
        <p:txBody>
          <a:bodyPr lIns="211802" tIns="211802" rIns="211802" bIns="211802" anchor="ctr"/>
          <a:lstStyle/>
          <a:p>
            <a:pPr algn="ctr" defTabSz="278490">
              <a:lnSpc>
                <a:spcPct val="150000"/>
              </a:lnSpc>
            </a:pPr>
            <a:endParaRPr lang="zh-CN" altLang="en-US" sz="139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393187" y="1144596"/>
            <a:ext cx="7433270" cy="812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211802" tIns="211802" rIns="211802" bIns="211802" anchor="ctr"/>
          <a:lstStyle/>
          <a:p>
            <a:pPr algn="ctr" defTabSz="278490">
              <a:lnSpc>
                <a:spcPct val="150000"/>
              </a:lnSpc>
            </a:pPr>
            <a:endParaRPr lang="zh-CN" altLang="en-US" sz="139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68037" y="2362158"/>
            <a:ext cx="2442030" cy="63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4317">
              <a:lnSpc>
                <a:spcPct val="125000"/>
              </a:lnSpc>
            </a:pPr>
            <a:r>
              <a:rPr lang="zh-CN" altLang="en-US" sz="1399" b="1" spc="182" dirty="0">
                <a:solidFill>
                  <a:srgbClr val="1D1D1A"/>
                </a:solidFill>
                <a:cs typeface="+mn-ea"/>
                <a:sym typeface="+mn-lt"/>
              </a:rPr>
              <a:t>文本识别</a:t>
            </a:r>
            <a:endParaRPr lang="en-US" altLang="zh-CN" sz="1399" b="1" spc="182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554317">
              <a:lnSpc>
                <a:spcPct val="125000"/>
              </a:lnSpc>
            </a:pPr>
            <a:r>
              <a:rPr lang="en-US" altLang="zh-CN" sz="1399" b="1" spc="182" dirty="0">
                <a:solidFill>
                  <a:srgbClr val="1D1D1A"/>
                </a:solidFill>
                <a:cs typeface="+mn-ea"/>
                <a:sym typeface="+mn-lt"/>
              </a:rPr>
              <a:t>Text Recognition</a:t>
            </a:r>
          </a:p>
        </p:txBody>
      </p:sp>
      <p:sp>
        <p:nvSpPr>
          <p:cNvPr id="8" name="矩形 7"/>
          <p:cNvSpPr/>
          <p:nvPr/>
        </p:nvSpPr>
        <p:spPr>
          <a:xfrm>
            <a:off x="2094191" y="2352001"/>
            <a:ext cx="2925683" cy="63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4317">
              <a:lnSpc>
                <a:spcPct val="125000"/>
              </a:lnSpc>
            </a:pPr>
            <a:r>
              <a:rPr lang="zh-CN" altLang="en-US" sz="1399" b="1" spc="182" dirty="0">
                <a:solidFill>
                  <a:srgbClr val="1D1D1A"/>
                </a:solidFill>
                <a:cs typeface="+mn-ea"/>
                <a:sym typeface="+mn-lt"/>
              </a:rPr>
              <a:t>人脸检测</a:t>
            </a:r>
            <a:endParaRPr lang="en-US" altLang="zh-CN" sz="1399" b="1" spc="182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554317">
              <a:lnSpc>
                <a:spcPct val="125000"/>
              </a:lnSpc>
            </a:pPr>
            <a:r>
              <a:rPr lang="en-US" altLang="zh-CN" sz="1399" b="1" spc="182" dirty="0">
                <a:solidFill>
                  <a:srgbClr val="1D1D1A"/>
                </a:solidFill>
                <a:cs typeface="+mn-ea"/>
                <a:sym typeface="+mn-lt"/>
              </a:rPr>
              <a:t>Face Detection</a:t>
            </a:r>
          </a:p>
        </p:txBody>
      </p:sp>
      <p:sp>
        <p:nvSpPr>
          <p:cNvPr id="9" name="矩形 8"/>
          <p:cNvSpPr/>
          <p:nvPr/>
        </p:nvSpPr>
        <p:spPr>
          <a:xfrm>
            <a:off x="8840523" y="2362224"/>
            <a:ext cx="2617407" cy="630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4317">
              <a:lnSpc>
                <a:spcPct val="125000"/>
              </a:lnSpc>
            </a:pPr>
            <a:r>
              <a:rPr lang="zh-CN" altLang="en-US" sz="1399" b="1" spc="182" dirty="0">
                <a:solidFill>
                  <a:srgbClr val="1D1D1A"/>
                </a:solidFill>
                <a:cs typeface="+mn-ea"/>
                <a:sym typeface="+mn-lt"/>
              </a:rPr>
              <a:t>图像分割</a:t>
            </a:r>
            <a:endParaRPr lang="en-US" altLang="zh-CN" sz="1399" b="1" spc="182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554317">
              <a:lnSpc>
                <a:spcPct val="125000"/>
              </a:lnSpc>
            </a:pPr>
            <a:r>
              <a:rPr lang="en-US" altLang="zh-CN" sz="1399" b="1" spc="182" dirty="0">
                <a:solidFill>
                  <a:srgbClr val="1D1D1A"/>
                </a:solidFill>
                <a:cs typeface="+mn-ea"/>
                <a:sym typeface="+mn-lt"/>
              </a:rPr>
              <a:t>Image Segmentation</a:t>
            </a:r>
            <a:endParaRPr lang="zh-CN" altLang="en-US" sz="1399" b="1" spc="182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693528" y="2985510"/>
            <a:ext cx="1679459" cy="360953"/>
          </a:xfrm>
          <a:prstGeom prst="roundRect">
            <a:avLst>
              <a:gd name="adj" fmla="val 8857"/>
            </a:avLst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zh-CN" altLang="en-US" sz="1200" b="1" spc="300" dirty="0">
                <a:solidFill>
                  <a:srgbClr val="1D1D1A"/>
                </a:solidFill>
                <a:cs typeface="+mn-ea"/>
                <a:sym typeface="+mn-lt"/>
              </a:rPr>
              <a:t>关键技术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9319652" y="3015978"/>
            <a:ext cx="1679459" cy="360953"/>
          </a:xfrm>
          <a:prstGeom prst="roundRect">
            <a:avLst>
              <a:gd name="adj" fmla="val 18352"/>
            </a:avLst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zh-CN" altLang="en-US" sz="1200" b="1" spc="300" dirty="0">
                <a:solidFill>
                  <a:srgbClr val="1D1D1A"/>
                </a:solidFill>
                <a:cs typeface="+mn-ea"/>
                <a:sym typeface="+mn-lt"/>
              </a:rPr>
              <a:t>关键技术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03273" y="3436389"/>
            <a:ext cx="1872274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034"/>
            <a:r>
              <a:rPr lang="zh-CN" altLang="en-US" b="1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发丝级抠图技术</a:t>
            </a:r>
            <a:r>
              <a:rPr lang="en-US" altLang="zh-CN" b="1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  </a:t>
            </a:r>
            <a:endParaRPr lang="zh-CN" altLang="en-US" b="1" dirty="0">
              <a:solidFill>
                <a:srgbClr val="1D1D1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862336" y="3723122"/>
            <a:ext cx="2133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92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034"/>
            <a:r>
              <a:rPr lang="en-US" altLang="zh-CN" sz="1200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Matting</a:t>
            </a:r>
            <a:endParaRPr lang="zh-CN" altLang="en-US" sz="1200" dirty="0">
              <a:solidFill>
                <a:srgbClr val="1D1D1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00317" y="3405920"/>
            <a:ext cx="1872274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034"/>
            <a:r>
              <a:rPr lang="zh-CN" altLang="en-US" b="1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曲面文本检测技术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53077" y="3642543"/>
            <a:ext cx="160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092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034"/>
            <a:r>
              <a:rPr lang="en-US" altLang="zh-CN" sz="1200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Curved Text Detection</a:t>
            </a:r>
            <a:endParaRPr lang="zh-CN" altLang="en-US" sz="1200" dirty="0">
              <a:solidFill>
                <a:srgbClr val="1D1D1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33628" y="3405920"/>
            <a:ext cx="2588050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高精度稠密关键点检测技术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209809" y="3641874"/>
            <a:ext cx="24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High Precision Dense Contour Detection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07934" y="4442328"/>
            <a:ext cx="3034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/>
            <a:r>
              <a:rPr lang="zh-CN" altLang="zh-CN" sz="1400" b="1" dirty="0">
                <a:solidFill>
                  <a:srgbClr val="1D1D1A"/>
                </a:solidFill>
                <a:cs typeface="+mn-ea"/>
                <a:sym typeface="+mn-lt"/>
              </a:rPr>
              <a:t>开源开放极致性能</a:t>
            </a:r>
            <a:r>
              <a:rPr lang="en-US" altLang="zh-CN" sz="1400" b="1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zh-CN" sz="1400" b="1" dirty="0">
                <a:solidFill>
                  <a:srgbClr val="1D1D1A"/>
                </a:solidFill>
                <a:cs typeface="+mn-ea"/>
                <a:sym typeface="+mn-lt"/>
              </a:rPr>
              <a:t>引擎</a:t>
            </a:r>
            <a:r>
              <a:rPr lang="en-US" altLang="zh-CN" sz="1400" b="1" dirty="0" err="1">
                <a:solidFill>
                  <a:srgbClr val="1D1D1A"/>
                </a:solidFill>
                <a:cs typeface="+mn-ea"/>
                <a:sym typeface="+mn-lt"/>
              </a:rPr>
              <a:t>MindSpore</a:t>
            </a:r>
            <a:endParaRPr lang="zh-CN" altLang="en-US" sz="1400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174710" y="4808395"/>
            <a:ext cx="2377022" cy="58139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31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961120" y="4808395"/>
            <a:ext cx="2284098" cy="58139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31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174710" y="5498733"/>
            <a:ext cx="2377022" cy="58139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31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6961120" y="5498733"/>
            <a:ext cx="2284098" cy="58139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31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12842" y="4876350"/>
            <a:ext cx="163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端侧模型轻量化技术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083812" y="5114776"/>
            <a:ext cx="2495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On-device lite model technology 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97859" y="5556893"/>
            <a:ext cx="1811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CPU/NPU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异构调度技术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038696" y="5805992"/>
            <a:ext cx="2903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Heterogeneous scheduling technology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14236" y="4858008"/>
            <a:ext cx="163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深度图优化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763095" y="5113464"/>
            <a:ext cx="265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Deep level graph Optimization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83829" y="5550560"/>
            <a:ext cx="163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混合并行技术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960236" y="5797329"/>
            <a:ext cx="228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Multi-core parallel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918535" y="4592518"/>
            <a:ext cx="1508381" cy="325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515" b="1" dirty="0">
                <a:solidFill>
                  <a:srgbClr val="C7000A"/>
                </a:solidFill>
                <a:cs typeface="+mn-ea"/>
                <a:sym typeface="+mn-lt"/>
              </a:rPr>
              <a:t>Benefits</a:t>
            </a:r>
            <a:endParaRPr lang="zh-CN" altLang="en-US" sz="1515" b="1" dirty="0">
              <a:solidFill>
                <a:srgbClr val="C7000A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896040" y="5039385"/>
            <a:ext cx="1570450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端侧计算低功耗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889973" y="5380355"/>
            <a:ext cx="1570450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速度快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889972" y="5762036"/>
            <a:ext cx="1570450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轻量级</a:t>
            </a:r>
          </a:p>
        </p:txBody>
      </p:sp>
      <p:sp>
        <p:nvSpPr>
          <p:cNvPr id="43" name="矩形 42"/>
          <p:cNvSpPr/>
          <p:nvPr/>
        </p:nvSpPr>
        <p:spPr>
          <a:xfrm>
            <a:off x="3930253" y="1241782"/>
            <a:ext cx="5442200" cy="60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zh-CN" altLang="en-US" sz="1399" b="1" dirty="0">
                <a:solidFill>
                  <a:srgbClr val="1D1D1A"/>
                </a:solidFill>
                <a:cs typeface="+mn-ea"/>
                <a:sym typeface="+mn-lt"/>
              </a:rPr>
              <a:t>打造视觉及语言</a:t>
            </a:r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en-US" sz="1399" b="1" dirty="0">
                <a:solidFill>
                  <a:srgbClr val="1D1D1A"/>
                </a:solidFill>
                <a:cs typeface="+mn-ea"/>
                <a:sym typeface="+mn-lt"/>
              </a:rPr>
              <a:t>全新体验</a:t>
            </a:r>
            <a:endParaRPr lang="en-US" altLang="zh-CN" sz="1399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4034">
              <a:lnSpc>
                <a:spcPct val="120000"/>
              </a:lnSpc>
            </a:pPr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HMS Core ML Kit</a:t>
            </a:r>
            <a:r>
              <a:rPr lang="zh-CN" altLang="en-US" sz="1399" b="1" dirty="0">
                <a:solidFill>
                  <a:srgbClr val="1D1D1A"/>
                </a:solidFill>
                <a:cs typeface="+mn-ea"/>
                <a:sym typeface="+mn-lt"/>
              </a:rPr>
              <a:t>提供丰富的视觉及语言类机器学习服务</a:t>
            </a:r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APIs</a:t>
            </a:r>
            <a:endParaRPr lang="en-US" altLang="zh-CN" sz="1399" b="1" i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116" y="1129696"/>
            <a:ext cx="846144" cy="843495"/>
          </a:xfrm>
          <a:prstGeom prst="rect">
            <a:avLst/>
          </a:prstGeom>
        </p:spPr>
      </p:pic>
      <p:sp>
        <p:nvSpPr>
          <p:cNvPr id="49" name="Rectangle 8"/>
          <p:cNvSpPr/>
          <p:nvPr/>
        </p:nvSpPr>
        <p:spPr bwMode="auto">
          <a:xfrm>
            <a:off x="460415" y="2246113"/>
            <a:ext cx="1349602" cy="1894714"/>
          </a:xfrm>
          <a:prstGeom prst="rect">
            <a:avLst/>
          </a:prstGeom>
          <a:solidFill>
            <a:srgbClr val="FFFFFF"/>
          </a:solidFill>
          <a:ln w="15875" cap="flat" cmpd="sng" algn="ctr">
            <a:solidFill>
              <a:srgbClr val="535353">
                <a:alpha val="1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2000" b="1" kern="0" dirty="0">
                <a:solidFill>
                  <a:sysClr val="windowText" lastClr="000000"/>
                </a:solidFill>
                <a:cs typeface="+mn-ea"/>
                <a:sym typeface="+mn-lt"/>
              </a:rPr>
              <a:t>业务场景</a:t>
            </a:r>
          </a:p>
        </p:txBody>
      </p:sp>
      <p:sp>
        <p:nvSpPr>
          <p:cNvPr id="50" name="Rectangle 8"/>
          <p:cNvSpPr/>
          <p:nvPr/>
        </p:nvSpPr>
        <p:spPr bwMode="auto">
          <a:xfrm>
            <a:off x="453504" y="4337176"/>
            <a:ext cx="1349602" cy="1894714"/>
          </a:xfrm>
          <a:prstGeom prst="rect">
            <a:avLst/>
          </a:prstGeom>
          <a:solidFill>
            <a:srgbClr val="FFFFFF"/>
          </a:solidFill>
          <a:ln w="15875" cap="flat" cmpd="sng" algn="ctr">
            <a:solidFill>
              <a:srgbClr val="535353">
                <a:alpha val="1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2000" b="1" kern="0" dirty="0">
                <a:solidFill>
                  <a:sysClr val="windowText" lastClr="000000"/>
                </a:solidFill>
                <a:cs typeface="+mn-ea"/>
                <a:sym typeface="+mn-lt"/>
              </a:rPr>
              <a:t>核心技术</a:t>
            </a:r>
          </a:p>
        </p:txBody>
      </p:sp>
      <p:sp>
        <p:nvSpPr>
          <p:cNvPr id="53" name="Freeform 16"/>
          <p:cNvSpPr>
            <a:spLocks noChangeAspect="1"/>
          </p:cNvSpPr>
          <p:nvPr/>
        </p:nvSpPr>
        <p:spPr bwMode="auto">
          <a:xfrm rot="16200000">
            <a:off x="8870728" y="4999145"/>
            <a:ext cx="1506722" cy="660968"/>
          </a:xfrm>
          <a:custGeom>
            <a:avLst/>
            <a:gdLst>
              <a:gd name="T0" fmla="*/ 1190 w 1190"/>
              <a:gd name="T1" fmla="*/ 0 h 574"/>
              <a:gd name="T2" fmla="*/ 704 w 1190"/>
              <a:gd name="T3" fmla="*/ 0 h 574"/>
              <a:gd name="T4" fmla="*/ 595 w 1190"/>
              <a:gd name="T5" fmla="*/ 166 h 574"/>
              <a:gd name="T6" fmla="*/ 595 w 1190"/>
              <a:gd name="T7" fmla="*/ 166 h 574"/>
              <a:gd name="T8" fmla="*/ 595 w 1190"/>
              <a:gd name="T9" fmla="*/ 166 h 574"/>
              <a:gd name="T10" fmla="*/ 486 w 1190"/>
              <a:gd name="T11" fmla="*/ 0 h 574"/>
              <a:gd name="T12" fmla="*/ 0 w 1190"/>
              <a:gd name="T13" fmla="*/ 0 h 574"/>
              <a:gd name="T14" fmla="*/ 501 w 1190"/>
              <a:gd name="T15" fmla="*/ 424 h 574"/>
              <a:gd name="T16" fmla="*/ 501 w 1190"/>
              <a:gd name="T17" fmla="*/ 424 h 574"/>
              <a:gd name="T18" fmla="*/ 501 w 1190"/>
              <a:gd name="T19" fmla="*/ 424 h 574"/>
              <a:gd name="T20" fmla="*/ 501 w 1190"/>
              <a:gd name="T21" fmla="*/ 425 h 574"/>
              <a:gd name="T22" fmla="*/ 395 w 1190"/>
              <a:gd name="T23" fmla="*/ 425 h 574"/>
              <a:gd name="T24" fmla="*/ 598 w 1190"/>
              <a:gd name="T25" fmla="*/ 574 h 574"/>
              <a:gd name="T26" fmla="*/ 801 w 1190"/>
              <a:gd name="T27" fmla="*/ 425 h 574"/>
              <a:gd name="T28" fmla="*/ 689 w 1190"/>
              <a:gd name="T29" fmla="*/ 425 h 574"/>
              <a:gd name="T30" fmla="*/ 689 w 1190"/>
              <a:gd name="T31" fmla="*/ 424 h 574"/>
              <a:gd name="T32" fmla="*/ 1190 w 1190"/>
              <a:gd name="T33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0" h="574">
                <a:moveTo>
                  <a:pt x="1190" y="0"/>
                </a:moveTo>
                <a:cubicBezTo>
                  <a:pt x="704" y="0"/>
                  <a:pt x="704" y="0"/>
                  <a:pt x="704" y="0"/>
                </a:cubicBezTo>
                <a:cubicBezTo>
                  <a:pt x="704" y="0"/>
                  <a:pt x="649" y="65"/>
                  <a:pt x="595" y="166"/>
                </a:cubicBezTo>
                <a:cubicBezTo>
                  <a:pt x="595" y="166"/>
                  <a:pt x="595" y="166"/>
                  <a:pt x="595" y="166"/>
                </a:cubicBezTo>
                <a:cubicBezTo>
                  <a:pt x="595" y="166"/>
                  <a:pt x="595" y="166"/>
                  <a:pt x="595" y="166"/>
                </a:cubicBezTo>
                <a:cubicBezTo>
                  <a:pt x="541" y="65"/>
                  <a:pt x="486" y="0"/>
                  <a:pt x="486" y="0"/>
                </a:cubicBezTo>
                <a:cubicBezTo>
                  <a:pt x="0" y="0"/>
                  <a:pt x="0" y="0"/>
                  <a:pt x="0" y="0"/>
                </a:cubicBezTo>
                <a:cubicBezTo>
                  <a:pt x="313" y="135"/>
                  <a:pt x="468" y="369"/>
                  <a:pt x="501" y="424"/>
                </a:cubicBezTo>
                <a:cubicBezTo>
                  <a:pt x="501" y="424"/>
                  <a:pt x="501" y="424"/>
                  <a:pt x="501" y="424"/>
                </a:cubicBezTo>
                <a:cubicBezTo>
                  <a:pt x="501" y="424"/>
                  <a:pt x="501" y="424"/>
                  <a:pt x="501" y="424"/>
                </a:cubicBezTo>
                <a:cubicBezTo>
                  <a:pt x="501" y="424"/>
                  <a:pt x="501" y="424"/>
                  <a:pt x="501" y="425"/>
                </a:cubicBezTo>
                <a:cubicBezTo>
                  <a:pt x="395" y="425"/>
                  <a:pt x="395" y="425"/>
                  <a:pt x="395" y="425"/>
                </a:cubicBezTo>
                <a:cubicBezTo>
                  <a:pt x="598" y="574"/>
                  <a:pt x="598" y="574"/>
                  <a:pt x="598" y="574"/>
                </a:cubicBezTo>
                <a:cubicBezTo>
                  <a:pt x="801" y="425"/>
                  <a:pt x="801" y="425"/>
                  <a:pt x="801" y="425"/>
                </a:cubicBezTo>
                <a:cubicBezTo>
                  <a:pt x="689" y="425"/>
                  <a:pt x="689" y="425"/>
                  <a:pt x="689" y="425"/>
                </a:cubicBezTo>
                <a:cubicBezTo>
                  <a:pt x="689" y="424"/>
                  <a:pt x="689" y="424"/>
                  <a:pt x="689" y="424"/>
                </a:cubicBezTo>
                <a:cubicBezTo>
                  <a:pt x="722" y="369"/>
                  <a:pt x="877" y="135"/>
                  <a:pt x="1190" y="0"/>
                </a:cubicBezTo>
                <a:close/>
              </a:path>
            </a:pathLst>
          </a:custGeom>
          <a:gradFill flip="none" rotWithShape="1">
            <a:gsLst>
              <a:gs pos="17000">
                <a:schemeClr val="tx2">
                  <a:alpha val="23000"/>
                </a:schemeClr>
              </a:gs>
              <a:gs pos="100000">
                <a:srgbClr val="C00000">
                  <a:alpha val="15000"/>
                </a:srgbClr>
              </a:gs>
            </a:gsLst>
            <a:lin ang="5400000" scaled="0"/>
            <a:tileRect/>
          </a:gra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913381" eaLnBrk="0" fontAlgn="ctr" hangingPunct="0">
              <a:buClr>
                <a:srgbClr val="990000"/>
              </a:buClr>
              <a:buSzPct val="60000"/>
            </a:pPr>
            <a:endParaRPr lang="en-US" altLang="zh-CN" sz="3197" b="1" kern="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55" name="梯形 54"/>
          <p:cNvSpPr/>
          <p:nvPr/>
        </p:nvSpPr>
        <p:spPr>
          <a:xfrm>
            <a:off x="2014963" y="1735377"/>
            <a:ext cx="9725987" cy="512644"/>
          </a:xfrm>
          <a:prstGeom prst="trapezoid">
            <a:avLst>
              <a:gd name="adj" fmla="val 17224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0"/>
                </a:srgbClr>
              </a:gs>
              <a:gs pos="100000">
                <a:srgbClr val="666666">
                  <a:lumMod val="60000"/>
                  <a:lumOff val="40000"/>
                  <a:alpha val="34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182800" tIns="91399" rIns="182800" bIns="91399" anchor="ctr"/>
          <a:lstStyle/>
          <a:p>
            <a:pPr algn="ctr" defTabSz="914034">
              <a:defRPr/>
            </a:pPr>
            <a:endParaRPr lang="zh-CN" altLang="en-US" sz="1200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078" y="3415866"/>
            <a:ext cx="551990" cy="519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897" y="3447543"/>
            <a:ext cx="539525" cy="51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8" name="圆角矩形 57"/>
          <p:cNvSpPr/>
          <p:nvPr/>
        </p:nvSpPr>
        <p:spPr>
          <a:xfrm>
            <a:off x="6153632" y="2965737"/>
            <a:ext cx="1679459" cy="360953"/>
          </a:xfrm>
          <a:prstGeom prst="roundRect">
            <a:avLst>
              <a:gd name="adj" fmla="val 8857"/>
            </a:avLst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zh-CN" altLang="en-US" sz="1200" b="1" spc="300" dirty="0">
                <a:solidFill>
                  <a:srgbClr val="1D1D1A"/>
                </a:solidFill>
                <a:cs typeface="+mn-ea"/>
                <a:sym typeface="+mn-lt"/>
              </a:rPr>
              <a:t>关键技术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513" y="4924402"/>
            <a:ext cx="1653973" cy="93077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：端测推理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Lite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HMS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和鸿蒙操作系统的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底座（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7942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EE149A6B-2BDB-4C5D-B5C1-01E273D4D2FC}"/>
              </a:ext>
            </a:extLst>
          </p:cNvPr>
          <p:cNvSpPr/>
          <p:nvPr/>
        </p:nvSpPr>
        <p:spPr>
          <a:xfrm>
            <a:off x="6992370" y="2069042"/>
            <a:ext cx="4670952" cy="20713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/>
        </p:spPr>
        <p:txBody>
          <a:bodyPr lIns="211802" tIns="211802" rIns="211802" bIns="211802" anchor="ctr"/>
          <a:lstStyle/>
          <a:p>
            <a:pPr algn="ctr" defTabSz="278490">
              <a:lnSpc>
                <a:spcPct val="150000"/>
              </a:lnSpc>
            </a:pPr>
            <a:endParaRPr lang="zh-CN" altLang="en-US" sz="139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46384" y="2058677"/>
            <a:ext cx="4670952" cy="20713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/>
        </p:spPr>
        <p:txBody>
          <a:bodyPr lIns="211802" tIns="211802" rIns="211802" bIns="211802" anchor="ctr"/>
          <a:lstStyle/>
          <a:p>
            <a:pPr algn="ctr" defTabSz="278490">
              <a:lnSpc>
                <a:spcPct val="150000"/>
              </a:lnSpc>
            </a:pPr>
            <a:endParaRPr lang="zh-CN" altLang="en-US" sz="139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46383" y="4322385"/>
            <a:ext cx="9725987" cy="1879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/>
        </p:spPr>
        <p:txBody>
          <a:bodyPr lIns="211802" tIns="211802" rIns="211802" bIns="211802" anchor="ctr"/>
          <a:lstStyle/>
          <a:p>
            <a:pPr algn="ctr" defTabSz="278490">
              <a:lnSpc>
                <a:spcPct val="150000"/>
              </a:lnSpc>
            </a:pPr>
            <a:endParaRPr lang="zh-CN" altLang="en-US" sz="139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324607" y="1144596"/>
            <a:ext cx="7433270" cy="812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211802" tIns="211802" rIns="211802" bIns="211802" anchor="ctr"/>
          <a:lstStyle/>
          <a:p>
            <a:pPr algn="ctr" defTabSz="278490">
              <a:lnSpc>
                <a:spcPct val="150000"/>
              </a:lnSpc>
            </a:pPr>
            <a:endParaRPr lang="zh-CN" altLang="en-US" sz="139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849955" y="4592518"/>
            <a:ext cx="1508381" cy="325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515" b="1" dirty="0">
                <a:solidFill>
                  <a:srgbClr val="C7000A"/>
                </a:solidFill>
                <a:cs typeface="+mn-ea"/>
                <a:sym typeface="+mn-lt"/>
              </a:rPr>
              <a:t>Benefits</a:t>
            </a:r>
            <a:endParaRPr lang="zh-CN" altLang="en-US" sz="1515" b="1" dirty="0">
              <a:solidFill>
                <a:srgbClr val="C7000A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827460" y="5039385"/>
            <a:ext cx="1570450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端侧计算低功耗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821393" y="5380355"/>
            <a:ext cx="1570450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速度快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9821392" y="5762036"/>
            <a:ext cx="1570450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轻量级</a:t>
            </a:r>
          </a:p>
        </p:txBody>
      </p:sp>
      <p:sp>
        <p:nvSpPr>
          <p:cNvPr id="43" name="矩形 42"/>
          <p:cNvSpPr/>
          <p:nvPr/>
        </p:nvSpPr>
        <p:spPr>
          <a:xfrm>
            <a:off x="3861673" y="1241782"/>
            <a:ext cx="5442200" cy="60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lnSpc>
                <a:spcPct val="120000"/>
              </a:lnSpc>
            </a:pPr>
            <a:r>
              <a:rPr lang="zh-CN" altLang="en-US" sz="1399" b="1" dirty="0">
                <a:solidFill>
                  <a:srgbClr val="1D1D1A"/>
                </a:solidFill>
                <a:cs typeface="+mn-ea"/>
                <a:sym typeface="+mn-lt"/>
              </a:rPr>
              <a:t>打造视觉及语言</a:t>
            </a:r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en-US" sz="1399" b="1" dirty="0">
                <a:solidFill>
                  <a:srgbClr val="1D1D1A"/>
                </a:solidFill>
                <a:cs typeface="+mn-ea"/>
                <a:sym typeface="+mn-lt"/>
              </a:rPr>
              <a:t>全新体验</a:t>
            </a:r>
            <a:endParaRPr lang="en-US" altLang="zh-CN" sz="1399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4034">
              <a:lnSpc>
                <a:spcPct val="120000"/>
              </a:lnSpc>
            </a:pPr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HMS Core ML Kit</a:t>
            </a:r>
            <a:r>
              <a:rPr lang="zh-CN" altLang="en-US" sz="1399" b="1" dirty="0">
                <a:solidFill>
                  <a:srgbClr val="1D1D1A"/>
                </a:solidFill>
                <a:cs typeface="+mn-ea"/>
                <a:sym typeface="+mn-lt"/>
              </a:rPr>
              <a:t>提供丰富的视觉及语言类机器学习服务</a:t>
            </a:r>
            <a:r>
              <a:rPr lang="en-US" altLang="zh-CN" sz="1399" b="1" dirty="0">
                <a:solidFill>
                  <a:srgbClr val="1D1D1A"/>
                </a:solidFill>
                <a:cs typeface="+mn-ea"/>
                <a:sym typeface="+mn-lt"/>
              </a:rPr>
              <a:t>APIs</a:t>
            </a:r>
            <a:endParaRPr lang="en-US" altLang="zh-CN" sz="1399" b="1" i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536" y="1129696"/>
            <a:ext cx="846144" cy="843495"/>
          </a:xfrm>
          <a:prstGeom prst="rect">
            <a:avLst/>
          </a:prstGeom>
        </p:spPr>
      </p:pic>
      <p:sp>
        <p:nvSpPr>
          <p:cNvPr id="49" name="Rectangle 8"/>
          <p:cNvSpPr/>
          <p:nvPr/>
        </p:nvSpPr>
        <p:spPr bwMode="auto">
          <a:xfrm>
            <a:off x="391835" y="2075603"/>
            <a:ext cx="1349602" cy="2065224"/>
          </a:xfrm>
          <a:prstGeom prst="rect">
            <a:avLst/>
          </a:prstGeom>
          <a:solidFill>
            <a:srgbClr val="FFFFFF"/>
          </a:solidFill>
          <a:ln w="15875" cap="flat" cmpd="sng" algn="ctr">
            <a:solidFill>
              <a:srgbClr val="535353">
                <a:alpha val="1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2000" b="1" kern="0" dirty="0">
                <a:solidFill>
                  <a:sysClr val="windowText" lastClr="000000"/>
                </a:solidFill>
                <a:cs typeface="+mn-ea"/>
                <a:sym typeface="+mn-lt"/>
              </a:rPr>
              <a:t>业务场景</a:t>
            </a:r>
          </a:p>
        </p:txBody>
      </p:sp>
      <p:sp>
        <p:nvSpPr>
          <p:cNvPr id="50" name="Rectangle 8"/>
          <p:cNvSpPr/>
          <p:nvPr/>
        </p:nvSpPr>
        <p:spPr bwMode="auto">
          <a:xfrm>
            <a:off x="384924" y="4337176"/>
            <a:ext cx="1349602" cy="1894714"/>
          </a:xfrm>
          <a:prstGeom prst="rect">
            <a:avLst/>
          </a:prstGeom>
          <a:solidFill>
            <a:srgbClr val="FFFFFF"/>
          </a:solidFill>
          <a:ln w="15875" cap="flat" cmpd="sng" algn="ctr">
            <a:solidFill>
              <a:srgbClr val="535353">
                <a:alpha val="12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04" tIns="45702" rIns="91404" bIns="45702" numCol="1" rtlCol="0" anchor="ctr" anchorCtr="0" compatLnSpc="1">
            <a:prstTxWarp prst="textNoShape">
              <a:avLst/>
            </a:prstTxWarp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zh-CN" altLang="en-US" sz="2000" b="1" kern="0" dirty="0">
                <a:solidFill>
                  <a:sysClr val="windowText" lastClr="000000"/>
                </a:solidFill>
                <a:cs typeface="+mn-ea"/>
                <a:sym typeface="+mn-lt"/>
              </a:rPr>
              <a:t>核心技术</a:t>
            </a:r>
          </a:p>
        </p:txBody>
      </p:sp>
      <p:sp>
        <p:nvSpPr>
          <p:cNvPr id="53" name="Freeform 16"/>
          <p:cNvSpPr>
            <a:spLocks noChangeAspect="1"/>
          </p:cNvSpPr>
          <p:nvPr/>
        </p:nvSpPr>
        <p:spPr bwMode="auto">
          <a:xfrm rot="16200000">
            <a:off x="8802148" y="4999145"/>
            <a:ext cx="1506722" cy="660968"/>
          </a:xfrm>
          <a:custGeom>
            <a:avLst/>
            <a:gdLst>
              <a:gd name="T0" fmla="*/ 1190 w 1190"/>
              <a:gd name="T1" fmla="*/ 0 h 574"/>
              <a:gd name="T2" fmla="*/ 704 w 1190"/>
              <a:gd name="T3" fmla="*/ 0 h 574"/>
              <a:gd name="T4" fmla="*/ 595 w 1190"/>
              <a:gd name="T5" fmla="*/ 166 h 574"/>
              <a:gd name="T6" fmla="*/ 595 w 1190"/>
              <a:gd name="T7" fmla="*/ 166 h 574"/>
              <a:gd name="T8" fmla="*/ 595 w 1190"/>
              <a:gd name="T9" fmla="*/ 166 h 574"/>
              <a:gd name="T10" fmla="*/ 486 w 1190"/>
              <a:gd name="T11" fmla="*/ 0 h 574"/>
              <a:gd name="T12" fmla="*/ 0 w 1190"/>
              <a:gd name="T13" fmla="*/ 0 h 574"/>
              <a:gd name="T14" fmla="*/ 501 w 1190"/>
              <a:gd name="T15" fmla="*/ 424 h 574"/>
              <a:gd name="T16" fmla="*/ 501 w 1190"/>
              <a:gd name="T17" fmla="*/ 424 h 574"/>
              <a:gd name="T18" fmla="*/ 501 w 1190"/>
              <a:gd name="T19" fmla="*/ 424 h 574"/>
              <a:gd name="T20" fmla="*/ 501 w 1190"/>
              <a:gd name="T21" fmla="*/ 425 h 574"/>
              <a:gd name="T22" fmla="*/ 395 w 1190"/>
              <a:gd name="T23" fmla="*/ 425 h 574"/>
              <a:gd name="T24" fmla="*/ 598 w 1190"/>
              <a:gd name="T25" fmla="*/ 574 h 574"/>
              <a:gd name="T26" fmla="*/ 801 w 1190"/>
              <a:gd name="T27" fmla="*/ 425 h 574"/>
              <a:gd name="T28" fmla="*/ 689 w 1190"/>
              <a:gd name="T29" fmla="*/ 425 h 574"/>
              <a:gd name="T30" fmla="*/ 689 w 1190"/>
              <a:gd name="T31" fmla="*/ 424 h 574"/>
              <a:gd name="T32" fmla="*/ 1190 w 1190"/>
              <a:gd name="T33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0" h="574">
                <a:moveTo>
                  <a:pt x="1190" y="0"/>
                </a:moveTo>
                <a:cubicBezTo>
                  <a:pt x="704" y="0"/>
                  <a:pt x="704" y="0"/>
                  <a:pt x="704" y="0"/>
                </a:cubicBezTo>
                <a:cubicBezTo>
                  <a:pt x="704" y="0"/>
                  <a:pt x="649" y="65"/>
                  <a:pt x="595" y="166"/>
                </a:cubicBezTo>
                <a:cubicBezTo>
                  <a:pt x="595" y="166"/>
                  <a:pt x="595" y="166"/>
                  <a:pt x="595" y="166"/>
                </a:cubicBezTo>
                <a:cubicBezTo>
                  <a:pt x="595" y="166"/>
                  <a:pt x="595" y="166"/>
                  <a:pt x="595" y="166"/>
                </a:cubicBezTo>
                <a:cubicBezTo>
                  <a:pt x="541" y="65"/>
                  <a:pt x="486" y="0"/>
                  <a:pt x="486" y="0"/>
                </a:cubicBezTo>
                <a:cubicBezTo>
                  <a:pt x="0" y="0"/>
                  <a:pt x="0" y="0"/>
                  <a:pt x="0" y="0"/>
                </a:cubicBezTo>
                <a:cubicBezTo>
                  <a:pt x="313" y="135"/>
                  <a:pt x="468" y="369"/>
                  <a:pt x="501" y="424"/>
                </a:cubicBezTo>
                <a:cubicBezTo>
                  <a:pt x="501" y="424"/>
                  <a:pt x="501" y="424"/>
                  <a:pt x="501" y="424"/>
                </a:cubicBezTo>
                <a:cubicBezTo>
                  <a:pt x="501" y="424"/>
                  <a:pt x="501" y="424"/>
                  <a:pt x="501" y="424"/>
                </a:cubicBezTo>
                <a:cubicBezTo>
                  <a:pt x="501" y="424"/>
                  <a:pt x="501" y="424"/>
                  <a:pt x="501" y="425"/>
                </a:cubicBezTo>
                <a:cubicBezTo>
                  <a:pt x="395" y="425"/>
                  <a:pt x="395" y="425"/>
                  <a:pt x="395" y="425"/>
                </a:cubicBezTo>
                <a:cubicBezTo>
                  <a:pt x="598" y="574"/>
                  <a:pt x="598" y="574"/>
                  <a:pt x="598" y="574"/>
                </a:cubicBezTo>
                <a:cubicBezTo>
                  <a:pt x="801" y="425"/>
                  <a:pt x="801" y="425"/>
                  <a:pt x="801" y="425"/>
                </a:cubicBezTo>
                <a:cubicBezTo>
                  <a:pt x="689" y="425"/>
                  <a:pt x="689" y="425"/>
                  <a:pt x="689" y="425"/>
                </a:cubicBezTo>
                <a:cubicBezTo>
                  <a:pt x="689" y="424"/>
                  <a:pt x="689" y="424"/>
                  <a:pt x="689" y="424"/>
                </a:cubicBezTo>
                <a:cubicBezTo>
                  <a:pt x="722" y="369"/>
                  <a:pt x="877" y="135"/>
                  <a:pt x="1190" y="0"/>
                </a:cubicBezTo>
                <a:close/>
              </a:path>
            </a:pathLst>
          </a:custGeom>
          <a:gradFill flip="none" rotWithShape="1">
            <a:gsLst>
              <a:gs pos="17000">
                <a:schemeClr val="tx2">
                  <a:alpha val="23000"/>
                </a:schemeClr>
              </a:gs>
              <a:gs pos="100000">
                <a:srgbClr val="C00000">
                  <a:alpha val="15000"/>
                </a:srgbClr>
              </a:gs>
            </a:gsLst>
            <a:lin ang="5400000" scaled="0"/>
            <a:tileRect/>
          </a:gra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913381" eaLnBrk="0" fontAlgn="ctr" hangingPunct="0">
              <a:buClr>
                <a:srgbClr val="990000"/>
              </a:buClr>
              <a:buSzPct val="60000"/>
            </a:pPr>
            <a:endParaRPr lang="en-US" altLang="zh-CN" sz="3197" b="1" kern="0" dirty="0">
              <a:solidFill>
                <a:srgbClr val="00B0F0"/>
              </a:solidFill>
              <a:cs typeface="+mn-ea"/>
              <a:sym typeface="+mn-lt"/>
            </a:endParaRPr>
          </a:p>
        </p:txBody>
      </p:sp>
      <p:sp>
        <p:nvSpPr>
          <p:cNvPr id="55" name="梯形 54"/>
          <p:cNvSpPr/>
          <p:nvPr/>
        </p:nvSpPr>
        <p:spPr>
          <a:xfrm>
            <a:off x="1946383" y="1735377"/>
            <a:ext cx="9725987" cy="323300"/>
          </a:xfrm>
          <a:prstGeom prst="trapezoid">
            <a:avLst>
              <a:gd name="adj" fmla="val 17224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0"/>
                </a:srgbClr>
              </a:gs>
              <a:gs pos="100000">
                <a:srgbClr val="666666">
                  <a:lumMod val="60000"/>
                  <a:lumOff val="40000"/>
                  <a:alpha val="34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lIns="182800" tIns="91399" rIns="182800" bIns="91399" anchor="ctr"/>
          <a:lstStyle/>
          <a:p>
            <a:pPr algn="ctr" defTabSz="914034">
              <a:defRPr/>
            </a:pPr>
            <a:endParaRPr lang="zh-CN" altLang="en-US" sz="1200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933" y="4924402"/>
            <a:ext cx="1653973" cy="930772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FC4979F8-A9D4-456F-9D0F-7D3DC13AA37E}"/>
              </a:ext>
            </a:extLst>
          </p:cNvPr>
          <p:cNvSpPr/>
          <p:nvPr/>
        </p:nvSpPr>
        <p:spPr bwMode="auto">
          <a:xfrm>
            <a:off x="2433230" y="2511390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人脸马赛克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B949C22-E78C-4EF5-A125-60FB0BE8CD0C}"/>
              </a:ext>
            </a:extLst>
          </p:cNvPr>
          <p:cNvSpPr/>
          <p:nvPr/>
        </p:nvSpPr>
        <p:spPr bwMode="auto">
          <a:xfrm>
            <a:off x="2433230" y="3311291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滤镜克隆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0A4BDDD-DDC4-4B6A-8097-6E78FA66C511}"/>
              </a:ext>
            </a:extLst>
          </p:cNvPr>
          <p:cNvSpPr/>
          <p:nvPr/>
        </p:nvSpPr>
        <p:spPr bwMode="auto">
          <a:xfrm>
            <a:off x="2433230" y="2911340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人物追踪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1E30C31-492C-44D7-9B18-0E21CD67008D}"/>
              </a:ext>
            </a:extLst>
          </p:cNvPr>
          <p:cNvSpPr/>
          <p:nvPr/>
        </p:nvSpPr>
        <p:spPr bwMode="auto">
          <a:xfrm>
            <a:off x="2433230" y="3711242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头发染色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BD4C628-FC92-4A87-AC64-A706CEB7B6D1}"/>
              </a:ext>
            </a:extLst>
          </p:cNvPr>
          <p:cNvSpPr/>
          <p:nvPr/>
        </p:nvSpPr>
        <p:spPr bwMode="auto">
          <a:xfrm>
            <a:off x="4444261" y="2909823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着色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E2A71A1-1607-4CB7-B484-249C0F140AEB}"/>
              </a:ext>
            </a:extLst>
          </p:cNvPr>
          <p:cNvSpPr/>
          <p:nvPr/>
        </p:nvSpPr>
        <p:spPr bwMode="auto">
          <a:xfrm>
            <a:off x="9443549" y="2491284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2D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转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3D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D051CDA-878D-4485-BC95-B4EC5CDFB789}"/>
              </a:ext>
            </a:extLst>
          </p:cNvPr>
          <p:cNvSpPr/>
          <p:nvPr/>
        </p:nvSpPr>
        <p:spPr bwMode="auto">
          <a:xfrm>
            <a:off x="7342752" y="3708350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乐器分离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5992F30-68AB-495E-9A5B-5D1DBF5407E7}"/>
              </a:ext>
            </a:extLst>
          </p:cNvPr>
          <p:cNvSpPr/>
          <p:nvPr/>
        </p:nvSpPr>
        <p:spPr bwMode="auto">
          <a:xfrm>
            <a:off x="7342752" y="3305553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伴奏分离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B50C19F-88B5-434F-90D4-0721B6A4D03F}"/>
              </a:ext>
            </a:extLst>
          </p:cNvPr>
          <p:cNvSpPr/>
          <p:nvPr/>
        </p:nvSpPr>
        <p:spPr bwMode="auto">
          <a:xfrm>
            <a:off x="7342752" y="2902754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智能变声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99DF076-C688-42EC-88CC-83D751F92B55}"/>
              </a:ext>
            </a:extLst>
          </p:cNvPr>
          <p:cNvSpPr/>
          <p:nvPr/>
        </p:nvSpPr>
        <p:spPr bwMode="auto">
          <a:xfrm>
            <a:off x="7342752" y="2499955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智能配音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0254370-B9A5-4C49-B9AE-B64F38707E05}"/>
              </a:ext>
            </a:extLst>
          </p:cNvPr>
          <p:cNvSpPr/>
          <p:nvPr/>
        </p:nvSpPr>
        <p:spPr bwMode="auto">
          <a:xfrm>
            <a:off x="9443549" y="3300589"/>
            <a:ext cx="1823861" cy="328807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歌声合成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06BE3F9-DE35-43CE-BA84-D9790076CE2E}"/>
              </a:ext>
            </a:extLst>
          </p:cNvPr>
          <p:cNvSpPr/>
          <p:nvPr/>
        </p:nvSpPr>
        <p:spPr bwMode="auto">
          <a:xfrm>
            <a:off x="9443549" y="2895937"/>
            <a:ext cx="1823861" cy="328807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作曲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AD3F388-EC6A-4CC2-8DDF-45EF794FF6F8}"/>
              </a:ext>
            </a:extLst>
          </p:cNvPr>
          <p:cNvSpPr/>
          <p:nvPr/>
        </p:nvSpPr>
        <p:spPr bwMode="auto">
          <a:xfrm>
            <a:off x="4444261" y="2508254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动态虚影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7F63E8B-FCA8-4A0F-996A-4756FC6D1149}"/>
              </a:ext>
            </a:extLst>
          </p:cNvPr>
          <p:cNvSpPr/>
          <p:nvPr/>
        </p:nvSpPr>
        <p:spPr bwMode="auto">
          <a:xfrm>
            <a:off x="9443549" y="3705242"/>
            <a:ext cx="1823861" cy="328807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人声分离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33CF9BC-D181-4E08-9EDB-483F3EFB8919}"/>
              </a:ext>
            </a:extLst>
          </p:cNvPr>
          <p:cNvSpPr/>
          <p:nvPr/>
        </p:nvSpPr>
        <p:spPr bwMode="auto">
          <a:xfrm>
            <a:off x="4444261" y="3311392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视频分割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9D5A878-7CF7-42F7-8211-3B33579C17DE}"/>
              </a:ext>
            </a:extLst>
          </p:cNvPr>
          <p:cNvSpPr/>
          <p:nvPr/>
        </p:nvSpPr>
        <p:spPr bwMode="auto">
          <a:xfrm>
            <a:off x="4444261" y="3712962"/>
            <a:ext cx="1823861" cy="328807"/>
          </a:xfrm>
          <a:prstGeom prst="rect">
            <a:avLst/>
          </a:prstGeom>
          <a:solidFill>
            <a:srgbClr val="CCEC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1409" tIns="71409" rIns="71409" bIns="71409" spcCol="38100" anchor="ctr">
            <a:spAutoFit/>
          </a:bodyPr>
          <a:lstStyle/>
          <a:p>
            <a:pPr algn="ctr" defTabSz="914034"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人像复活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9CCB9A8-CD3D-4220-A01D-638D092DD163}"/>
              </a:ext>
            </a:extLst>
          </p:cNvPr>
          <p:cNvSpPr txBox="1"/>
          <p:nvPr/>
        </p:nvSpPr>
        <p:spPr bwMode="auto">
          <a:xfrm>
            <a:off x="3962102" y="2075612"/>
            <a:ext cx="822282" cy="4210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71409" tIns="71409" rIns="71409" bIns="71409" spcCol="38100" anchor="ctr">
            <a:spAutoFit/>
          </a:bodyPr>
          <a:lstStyle/>
          <a:p>
            <a:pPr algn="ctr" defTabSz="821202">
              <a:defRPr/>
            </a:pPr>
            <a:r>
              <a:rPr lang="zh-CN" altLang="en-US" sz="1799" b="1" dirty="0">
                <a:solidFill>
                  <a:srgbClr val="FF0000"/>
                </a:solidFill>
                <a:cs typeface="+mn-ea"/>
                <a:sym typeface="+mn-lt"/>
              </a:rPr>
              <a:t>视频</a:t>
            </a:r>
            <a:r>
              <a:rPr lang="en-US" altLang="zh-CN" sz="1799" b="1" dirty="0">
                <a:solidFill>
                  <a:srgbClr val="FF0000"/>
                </a:solidFill>
                <a:cs typeface="+mn-ea"/>
                <a:sym typeface="+mn-lt"/>
              </a:rPr>
              <a:t>AI</a:t>
            </a:r>
            <a:endParaRPr lang="zh-CN" altLang="en-US" sz="1799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13ABCF6-5794-4E8D-A1BE-3CD1CA934559}"/>
              </a:ext>
            </a:extLst>
          </p:cNvPr>
          <p:cNvSpPr txBox="1"/>
          <p:nvPr/>
        </p:nvSpPr>
        <p:spPr bwMode="auto">
          <a:xfrm>
            <a:off x="9032408" y="2073737"/>
            <a:ext cx="822282" cy="4210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71409" tIns="71409" rIns="71409" bIns="71409" spcCol="38100" anchor="ctr">
            <a:spAutoFit/>
          </a:bodyPr>
          <a:lstStyle/>
          <a:p>
            <a:pPr algn="ctr" defTabSz="821202">
              <a:defRPr/>
            </a:pPr>
            <a:r>
              <a:rPr lang="zh-CN" altLang="en-US" sz="1799" b="1" dirty="0">
                <a:solidFill>
                  <a:srgbClr val="FF0000"/>
                </a:solidFill>
                <a:cs typeface="+mn-ea"/>
                <a:sym typeface="+mn-lt"/>
              </a:rPr>
              <a:t>音频</a:t>
            </a:r>
            <a:r>
              <a:rPr lang="en-US" altLang="zh-CN" sz="1799" b="1" dirty="0">
                <a:solidFill>
                  <a:srgbClr val="FF0000"/>
                </a:solidFill>
                <a:cs typeface="+mn-ea"/>
                <a:sym typeface="+mn-lt"/>
              </a:rPr>
              <a:t>AI</a:t>
            </a:r>
            <a:endParaRPr lang="zh-CN" altLang="en-US" sz="1799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：端测推理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Lite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HMS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和鸿蒙操作系统的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底座（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56" name="矩形 55"/>
          <p:cNvSpPr/>
          <p:nvPr/>
        </p:nvSpPr>
        <p:spPr>
          <a:xfrm>
            <a:off x="5346974" y="4442328"/>
            <a:ext cx="3034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/>
            <a:r>
              <a:rPr lang="zh-CN" altLang="zh-CN" sz="1400" b="1" dirty="0">
                <a:solidFill>
                  <a:srgbClr val="1D1D1A"/>
                </a:solidFill>
                <a:cs typeface="+mn-ea"/>
                <a:sym typeface="+mn-lt"/>
              </a:rPr>
              <a:t>开源开放极致性能</a:t>
            </a:r>
            <a:r>
              <a:rPr lang="en-US" altLang="zh-CN" sz="1400" b="1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zh-CN" sz="1400" b="1" dirty="0">
                <a:solidFill>
                  <a:srgbClr val="1D1D1A"/>
                </a:solidFill>
                <a:cs typeface="+mn-ea"/>
                <a:sym typeface="+mn-lt"/>
              </a:rPr>
              <a:t>引擎</a:t>
            </a:r>
            <a:r>
              <a:rPr lang="en-US" altLang="zh-CN" sz="1400" b="1" dirty="0" err="1">
                <a:solidFill>
                  <a:srgbClr val="1D1D1A"/>
                </a:solidFill>
                <a:cs typeface="+mn-ea"/>
                <a:sym typeface="+mn-lt"/>
              </a:rPr>
              <a:t>MindSpore</a:t>
            </a:r>
            <a:endParaRPr lang="zh-CN" altLang="en-US" sz="1400" b="1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4113750" y="4808395"/>
            <a:ext cx="2377022" cy="58139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31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6900160" y="4808395"/>
            <a:ext cx="2284098" cy="58139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31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4113750" y="5498733"/>
            <a:ext cx="2377022" cy="58139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31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6900160" y="5498733"/>
            <a:ext cx="2284098" cy="581394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endParaRPr lang="zh-CN" altLang="en-US" sz="31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451882" y="4876350"/>
            <a:ext cx="163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端侧模型轻量化技术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022852" y="5114776"/>
            <a:ext cx="2495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On-device lite model technology 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436899" y="5556893"/>
            <a:ext cx="1811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CPU/NPU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异构调度技术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3977736" y="5805992"/>
            <a:ext cx="2903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Heterogeneous scheduling technology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7253276" y="4858008"/>
            <a:ext cx="163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深度图优化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702135" y="5113464"/>
            <a:ext cx="265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Deep level graph Optimization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222869" y="5550560"/>
            <a:ext cx="1637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混合并行技术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6899276" y="5797329"/>
            <a:ext cx="2284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/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Multi-core parallel</a:t>
            </a:r>
            <a:endParaRPr lang="zh-CN" altLang="en-US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12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 迁移及调试工具</a:t>
            </a:r>
          </a:p>
        </p:txBody>
      </p:sp>
      <p:sp>
        <p:nvSpPr>
          <p:cNvPr id="4" name="矩形 3"/>
          <p:cNvSpPr/>
          <p:nvPr/>
        </p:nvSpPr>
        <p:spPr>
          <a:xfrm>
            <a:off x="8332634" y="1953684"/>
            <a:ext cx="636622" cy="55228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2633" y="2619289"/>
            <a:ext cx="2069691" cy="30960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8349" y="1965259"/>
            <a:ext cx="636622" cy="55228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64064" y="1965259"/>
            <a:ext cx="636622" cy="55228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32633" y="3035425"/>
            <a:ext cx="2069691" cy="30960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63585" y="1889871"/>
            <a:ext cx="375582" cy="150990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0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9299" y="1953684"/>
            <a:ext cx="2069691" cy="64065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24347" y="3566022"/>
            <a:ext cx="1224000" cy="30883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14032" y="3559790"/>
            <a:ext cx="1224000" cy="30883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28347" y="1965259"/>
            <a:ext cx="2520000" cy="64065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97851" y="2120184"/>
            <a:ext cx="2228491" cy="303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defRPr/>
            </a:pPr>
            <a:r>
              <a:rPr lang="zh-CN" altLang="en-US" sz="1200" kern="0" dirty="0">
                <a:solidFill>
                  <a:prstClr val="black"/>
                </a:solidFill>
                <a:cs typeface="+mn-ea"/>
                <a:sym typeface="+mn-lt"/>
              </a:rPr>
              <a:t>向导式代码自动生成</a:t>
            </a:r>
          </a:p>
        </p:txBody>
      </p:sp>
      <p:sp>
        <p:nvSpPr>
          <p:cNvPr id="15" name="矩形 14"/>
          <p:cNvSpPr/>
          <p:nvPr/>
        </p:nvSpPr>
        <p:spPr>
          <a:xfrm>
            <a:off x="1228347" y="1503532"/>
            <a:ext cx="252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107"/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技术生态迁移工具包</a:t>
            </a:r>
            <a:endParaRPr lang="en-US" altLang="zh-CN" sz="16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458907" y="3567115"/>
            <a:ext cx="1407573" cy="28023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46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+mn-ea"/>
                <a:sym typeface="+mn-lt"/>
              </a:rPr>
              <a:t>Tensorflow</a:t>
            </a:r>
            <a:endParaRPr lang="zh-CN" altLang="en-US" sz="12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214033" y="3564922"/>
            <a:ext cx="1218422" cy="28023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/>
            <a:r>
              <a:rPr lang="en-US" altLang="zh-CN" sz="1200" kern="0" dirty="0">
                <a:solidFill>
                  <a:prstClr val="black"/>
                </a:solidFill>
                <a:cs typeface="+mn-ea"/>
                <a:sym typeface="+mn-lt"/>
              </a:rPr>
              <a:t>PyTorch</a:t>
            </a:r>
            <a:endParaRPr lang="zh-CN" altLang="en-US" sz="12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82445" y="2261913"/>
            <a:ext cx="1207842" cy="281463"/>
          </a:xfrm>
          <a:prstGeom prst="rect">
            <a:avLst/>
          </a:prstGeom>
          <a:noFill/>
          <a:ln w="6350" cap="flat" cmpd="sng" algn="ctr">
            <a:solidFill>
              <a:srgbClr val="4D4D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46">
              <a:defRPr/>
            </a:pPr>
            <a:r>
              <a:rPr lang="zh-CN" altLang="en-US" sz="1200" kern="0" dirty="0">
                <a:solidFill>
                  <a:srgbClr val="1D1D1A"/>
                </a:solidFill>
                <a:cs typeface="+mn-ea"/>
                <a:sym typeface="+mn-lt"/>
              </a:rPr>
              <a:t>训练过程可视</a:t>
            </a:r>
          </a:p>
        </p:txBody>
      </p:sp>
      <p:sp>
        <p:nvSpPr>
          <p:cNvPr id="19" name="矩形 18"/>
          <p:cNvSpPr/>
          <p:nvPr/>
        </p:nvSpPr>
        <p:spPr>
          <a:xfrm>
            <a:off x="5983407" y="2260689"/>
            <a:ext cx="760598" cy="281463"/>
          </a:xfrm>
          <a:prstGeom prst="rect">
            <a:avLst/>
          </a:prstGeom>
          <a:noFill/>
          <a:ln w="6350" cap="flat" cmpd="sng" algn="ctr">
            <a:solidFill>
              <a:srgbClr val="4D4D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46"/>
            <a:r>
              <a:rPr lang="zh-CN" altLang="en-US" sz="1200" kern="0" dirty="0">
                <a:solidFill>
                  <a:srgbClr val="1D1D1A"/>
                </a:solidFill>
                <a:cs typeface="+mn-ea"/>
                <a:sym typeface="+mn-lt"/>
              </a:rPr>
              <a:t>调参器</a:t>
            </a:r>
          </a:p>
        </p:txBody>
      </p:sp>
      <p:sp>
        <p:nvSpPr>
          <p:cNvPr id="20" name="矩形 19"/>
          <p:cNvSpPr/>
          <p:nvPr/>
        </p:nvSpPr>
        <p:spPr>
          <a:xfrm>
            <a:off x="6930853" y="1971594"/>
            <a:ext cx="377971" cy="13735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defRPr/>
            </a:pPr>
            <a:r>
              <a:rPr lang="zh-CN" altLang="en-US" sz="1200" b="1" kern="0" dirty="0">
                <a:solidFill>
                  <a:prstClr val="black"/>
                </a:solidFill>
                <a:cs typeface="+mn-ea"/>
                <a:sym typeface="+mn-lt"/>
              </a:rPr>
              <a:t>精度自动调优推荐</a:t>
            </a:r>
          </a:p>
        </p:txBody>
      </p:sp>
      <p:sp>
        <p:nvSpPr>
          <p:cNvPr id="21" name="矩形 20"/>
          <p:cNvSpPr/>
          <p:nvPr/>
        </p:nvSpPr>
        <p:spPr>
          <a:xfrm>
            <a:off x="1177487" y="4052054"/>
            <a:ext cx="2580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07"/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提升</a:t>
            </a:r>
            <a:r>
              <a:rPr kumimoji="1" lang="en-US" altLang="zh-CN" sz="1200" b="1" dirty="0">
                <a:solidFill>
                  <a:srgbClr val="C00000"/>
                </a:solidFill>
                <a:cs typeface="+mn-ea"/>
                <a:sym typeface="+mn-lt"/>
              </a:rPr>
              <a:t>MindSpore</a:t>
            </a: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技术生态迁移效率</a:t>
            </a:r>
            <a:endParaRPr kumimoji="1" lang="en-US" altLang="zh-CN" sz="12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411" y="4373842"/>
            <a:ext cx="1667925" cy="1869392"/>
          </a:xfrm>
          <a:prstGeom prst="rect">
            <a:avLst/>
          </a:prstGeom>
          <a:effectLst/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147" y="4431717"/>
            <a:ext cx="2057988" cy="1740946"/>
          </a:xfrm>
          <a:prstGeom prst="rect">
            <a:avLst/>
          </a:prstGeom>
          <a:effectLst>
            <a:outerShdw blurRad="635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05" y="4431717"/>
            <a:ext cx="2733874" cy="162937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228347" y="2704538"/>
            <a:ext cx="2520000" cy="64065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97851" y="2859463"/>
            <a:ext cx="2228491" cy="303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defRPr/>
            </a:pPr>
            <a:r>
              <a:rPr lang="zh-CN" altLang="en-US" sz="1200" kern="0" dirty="0">
                <a:solidFill>
                  <a:prstClr val="black"/>
                </a:solidFill>
                <a:cs typeface="+mn-ea"/>
                <a:sym typeface="+mn-lt"/>
              </a:rPr>
              <a:t>模型代码自动转换</a:t>
            </a:r>
          </a:p>
        </p:txBody>
      </p:sp>
      <p:sp>
        <p:nvSpPr>
          <p:cNvPr id="27" name="矩形 26"/>
          <p:cNvSpPr/>
          <p:nvPr/>
        </p:nvSpPr>
        <p:spPr>
          <a:xfrm>
            <a:off x="6087469" y="3559926"/>
            <a:ext cx="1224000" cy="30883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77154" y="3559790"/>
            <a:ext cx="1224000" cy="30883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79299" y="1971109"/>
            <a:ext cx="2069691" cy="303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defRPr/>
            </a:pPr>
            <a:r>
              <a:rPr lang="zh-CN" altLang="en-US" sz="1200" kern="0" dirty="0">
                <a:solidFill>
                  <a:prstClr val="black"/>
                </a:solidFill>
                <a:cs typeface="+mn-ea"/>
                <a:sym typeface="+mn-lt"/>
              </a:rPr>
              <a:t>算法精度调优</a:t>
            </a:r>
          </a:p>
        </p:txBody>
      </p:sp>
      <p:sp>
        <p:nvSpPr>
          <p:cNvPr id="30" name="矩形 29"/>
          <p:cNvSpPr/>
          <p:nvPr/>
        </p:nvSpPr>
        <p:spPr>
          <a:xfrm>
            <a:off x="4764984" y="1503532"/>
            <a:ext cx="2534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107"/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精度调优工具包</a:t>
            </a:r>
            <a:endParaRPr lang="en-US" altLang="zh-CN" sz="16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087469" y="3560871"/>
            <a:ext cx="1224000" cy="28023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46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+mn-ea"/>
                <a:sym typeface="+mn-lt"/>
              </a:rPr>
              <a:t>GPU</a:t>
            </a:r>
            <a:endParaRPr lang="zh-CN" altLang="en-US" sz="12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777155" y="3564922"/>
            <a:ext cx="1218422" cy="28023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/>
            <a:r>
              <a:rPr lang="zh-CN" altLang="en-US" sz="1200" kern="0" dirty="0">
                <a:solidFill>
                  <a:prstClr val="black"/>
                </a:solidFill>
                <a:cs typeface="+mn-ea"/>
                <a:sym typeface="+mn-lt"/>
              </a:rPr>
              <a:t>昇腾</a:t>
            </a:r>
          </a:p>
        </p:txBody>
      </p:sp>
      <p:sp>
        <p:nvSpPr>
          <p:cNvPr id="33" name="矩形 32"/>
          <p:cNvSpPr/>
          <p:nvPr/>
        </p:nvSpPr>
        <p:spPr>
          <a:xfrm>
            <a:off x="4926024" y="4052054"/>
            <a:ext cx="2185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07"/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精度快速达标，加速模型上市</a:t>
            </a:r>
            <a:endParaRPr kumimoji="1" lang="en-US" altLang="zh-CN" sz="12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79299" y="2704538"/>
            <a:ext cx="2069691" cy="64065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64985" y="2871038"/>
            <a:ext cx="2084005" cy="303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/>
            <a:r>
              <a:rPr lang="en-US" altLang="zh-CN" sz="1200" kern="0" dirty="0">
                <a:solidFill>
                  <a:prstClr val="black"/>
                </a:solidFill>
                <a:cs typeface="+mn-ea"/>
                <a:sym typeface="+mn-lt"/>
              </a:rPr>
              <a:t>Debugger</a:t>
            </a:r>
            <a:endParaRPr lang="zh-CN" altLang="en-US" sz="12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16919" y="1901446"/>
            <a:ext cx="347605" cy="150990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484187" y="1842086"/>
            <a:ext cx="423679" cy="16460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defRPr/>
            </a:pPr>
            <a:r>
              <a:rPr lang="zh-CN" altLang="en-US" sz="1200" b="1" kern="0" dirty="0">
                <a:solidFill>
                  <a:prstClr val="black"/>
                </a:solidFill>
                <a:cs typeface="+mn-ea"/>
                <a:sym typeface="+mn-lt"/>
              </a:rPr>
              <a:t>性能自动调优推荐</a:t>
            </a:r>
          </a:p>
        </p:txBody>
      </p:sp>
      <p:sp>
        <p:nvSpPr>
          <p:cNvPr id="38" name="矩形 37"/>
          <p:cNvSpPr/>
          <p:nvPr/>
        </p:nvSpPr>
        <p:spPr>
          <a:xfrm>
            <a:off x="8318318" y="1503532"/>
            <a:ext cx="2534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107"/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性能调优工具包</a:t>
            </a:r>
            <a:endParaRPr lang="en-US" altLang="zh-CN" sz="16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318318" y="3023937"/>
            <a:ext cx="2084005" cy="303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/>
            <a:r>
              <a:rPr lang="zh-CN" altLang="en-US" sz="1200" kern="0" dirty="0">
                <a:solidFill>
                  <a:prstClr val="black"/>
                </a:solidFill>
                <a:cs typeface="+mn-ea"/>
                <a:sym typeface="+mn-lt"/>
              </a:rPr>
              <a:t>分布式训练集群性能</a:t>
            </a:r>
          </a:p>
        </p:txBody>
      </p:sp>
      <p:sp>
        <p:nvSpPr>
          <p:cNvPr id="40" name="矩形 39"/>
          <p:cNvSpPr/>
          <p:nvPr/>
        </p:nvSpPr>
        <p:spPr>
          <a:xfrm>
            <a:off x="9640524" y="3559926"/>
            <a:ext cx="1224000" cy="30883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330209" y="3559790"/>
            <a:ext cx="1224000" cy="30883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40000"/>
                <a:lumOff val="60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9640524" y="3560871"/>
            <a:ext cx="1224000" cy="28023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46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+mn-ea"/>
                <a:sym typeface="+mn-lt"/>
              </a:rPr>
              <a:t>GPU</a:t>
            </a:r>
            <a:endParaRPr lang="zh-CN" altLang="en-US" sz="12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330210" y="3564922"/>
            <a:ext cx="1218422" cy="28023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/>
            <a:r>
              <a:rPr lang="zh-CN" altLang="en-US" sz="1200" kern="0" dirty="0">
                <a:solidFill>
                  <a:prstClr val="black"/>
                </a:solidFill>
                <a:cs typeface="+mn-ea"/>
                <a:sym typeface="+mn-lt"/>
              </a:rPr>
              <a:t>昇腾</a:t>
            </a:r>
          </a:p>
        </p:txBody>
      </p:sp>
      <p:sp>
        <p:nvSpPr>
          <p:cNvPr id="44" name="矩形 43"/>
          <p:cNvSpPr/>
          <p:nvPr/>
        </p:nvSpPr>
        <p:spPr>
          <a:xfrm>
            <a:off x="8318318" y="2610977"/>
            <a:ext cx="2084005" cy="303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/>
            <a:r>
              <a:rPr lang="zh-CN" altLang="en-US" sz="1200" kern="0" dirty="0">
                <a:solidFill>
                  <a:prstClr val="black"/>
                </a:solidFill>
                <a:cs typeface="+mn-ea"/>
                <a:sym typeface="+mn-lt"/>
              </a:rPr>
              <a:t>迭代轨迹性能</a:t>
            </a:r>
          </a:p>
        </p:txBody>
      </p:sp>
      <p:sp>
        <p:nvSpPr>
          <p:cNvPr id="45" name="矩形 44"/>
          <p:cNvSpPr/>
          <p:nvPr/>
        </p:nvSpPr>
        <p:spPr>
          <a:xfrm>
            <a:off x="8330209" y="2096922"/>
            <a:ext cx="634640" cy="303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/>
            <a:r>
              <a:rPr lang="zh-CN" altLang="en-US" sz="1200" kern="0" dirty="0">
                <a:solidFill>
                  <a:prstClr val="black"/>
                </a:solidFill>
                <a:cs typeface="+mn-ea"/>
                <a:sym typeface="+mn-lt"/>
              </a:rPr>
              <a:t>数据 处理</a:t>
            </a:r>
          </a:p>
        </p:txBody>
      </p:sp>
      <p:sp>
        <p:nvSpPr>
          <p:cNvPr id="46" name="矩形 45"/>
          <p:cNvSpPr/>
          <p:nvPr/>
        </p:nvSpPr>
        <p:spPr>
          <a:xfrm>
            <a:off x="9054671" y="2085347"/>
            <a:ext cx="634640" cy="303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/>
            <a:r>
              <a:rPr lang="zh-CN" altLang="en-US" sz="1200" kern="0" dirty="0">
                <a:solidFill>
                  <a:prstClr val="black"/>
                </a:solidFill>
                <a:cs typeface="+mn-ea"/>
                <a:sym typeface="+mn-lt"/>
              </a:rPr>
              <a:t>算子性能</a:t>
            </a:r>
          </a:p>
        </p:txBody>
      </p:sp>
      <p:sp>
        <p:nvSpPr>
          <p:cNvPr id="47" name="矩形 46"/>
          <p:cNvSpPr/>
          <p:nvPr/>
        </p:nvSpPr>
        <p:spPr>
          <a:xfrm>
            <a:off x="9669449" y="2085347"/>
            <a:ext cx="825852" cy="3037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/>
            <a:r>
              <a:rPr lang="en-US" altLang="zh-CN" sz="1200" kern="0" dirty="0">
                <a:solidFill>
                  <a:prstClr val="black"/>
                </a:solidFill>
                <a:cs typeface="+mn-ea"/>
                <a:sym typeface="+mn-lt"/>
              </a:rPr>
              <a:t>Timeline</a:t>
            </a:r>
            <a:endParaRPr lang="zh-CN" altLang="en-US" sz="12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294182" y="4052054"/>
            <a:ext cx="2580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107"/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助力</a:t>
            </a:r>
            <a:r>
              <a:rPr kumimoji="1" lang="en-US" altLang="zh-CN" sz="1200" b="1" dirty="0" err="1">
                <a:solidFill>
                  <a:srgbClr val="C00000"/>
                </a:solidFill>
                <a:cs typeface="+mn-ea"/>
                <a:sym typeface="+mn-lt"/>
              </a:rPr>
              <a:t>MindSpore</a:t>
            </a:r>
            <a:r>
              <a:rPr kumimoji="1" lang="zh-CN" altLang="en-US" sz="1200" b="1" dirty="0">
                <a:solidFill>
                  <a:srgbClr val="C00000"/>
                </a:solidFill>
                <a:cs typeface="+mn-ea"/>
                <a:sym typeface="+mn-lt"/>
              </a:rPr>
              <a:t>框架性能算力发挥</a:t>
            </a:r>
            <a:endParaRPr kumimoji="1" lang="en-US" altLang="zh-CN" sz="12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4267200" y="1491957"/>
            <a:ext cx="0" cy="4680889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7835900" y="1491957"/>
            <a:ext cx="0" cy="4680889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7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452439" y="1543521"/>
            <a:ext cx="11296649" cy="334556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7" name="文本框 29"/>
          <p:cNvSpPr txBox="1"/>
          <p:nvPr/>
        </p:nvSpPr>
        <p:spPr>
          <a:xfrm>
            <a:off x="1078697" y="1860795"/>
            <a:ext cx="617935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81">
              <a:lnSpc>
                <a:spcPts val="3437"/>
              </a:lnSpc>
            </a:pPr>
            <a:r>
              <a:rPr lang="zh-CN" altLang="en-US" sz="2799" b="1" dirty="0">
                <a:solidFill>
                  <a:srgbClr val="C00000"/>
                </a:solidFill>
                <a:cs typeface="+mn-ea"/>
                <a:sym typeface="+mn-lt"/>
              </a:rPr>
              <a:t>“</a:t>
            </a:r>
          </a:p>
        </p:txBody>
      </p:sp>
      <p:sp>
        <p:nvSpPr>
          <p:cNvPr id="8" name="矩形 7"/>
          <p:cNvSpPr/>
          <p:nvPr/>
        </p:nvSpPr>
        <p:spPr>
          <a:xfrm>
            <a:off x="1454855" y="1958573"/>
            <a:ext cx="5808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/>
            <a:r>
              <a:rPr lang="zh-CN" altLang="en-US" sz="160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现代科学研究的三大支柱：理论研究、科学实验、科学计算</a:t>
            </a:r>
            <a:r>
              <a:rPr lang="zh-CN" altLang="en-US" b="1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4" name="文本框 30"/>
          <p:cNvSpPr txBox="1"/>
          <p:nvPr/>
        </p:nvSpPr>
        <p:spPr>
          <a:xfrm>
            <a:off x="6797355" y="1843623"/>
            <a:ext cx="617935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3746">
              <a:lnSpc>
                <a:spcPts val="3438"/>
              </a:lnSpc>
              <a:defRPr sz="40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/>
              </a:defRPr>
            </a:lvl1pPr>
          </a:lstStyle>
          <a:p>
            <a:r>
              <a:rPr lang="zh-CN" altLang="en-US" sz="2799" dirty="0">
                <a:latin typeface="+mn-lt"/>
                <a:ea typeface="+mn-ea"/>
                <a:cs typeface="+mn-ea"/>
                <a:sym typeface="+mn-lt"/>
              </a:rPr>
              <a:t>”</a:t>
            </a:r>
          </a:p>
        </p:txBody>
      </p:sp>
      <p:sp>
        <p:nvSpPr>
          <p:cNvPr id="9" name="矩形 8"/>
          <p:cNvSpPr/>
          <p:nvPr/>
        </p:nvSpPr>
        <p:spPr>
          <a:xfrm>
            <a:off x="7600340" y="1999874"/>
            <a:ext cx="2701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28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16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----- </a:t>
            </a:r>
            <a:r>
              <a:rPr lang="zh-CN" altLang="en-US" sz="16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诺奖得主：威尔逊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893166" y="3837553"/>
            <a:ext cx="10175499" cy="1503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n00423893\AppData\Roaming\eSpace_Desktop\UserData\n00423893\imagefiles\22598667-0B5E-43F9-BEC8-F4CAF738507A.pn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1999" y="3314273"/>
            <a:ext cx="833951" cy="52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n00423893\AppData\Roaming\eSpace_Desktop\UserData\n00423893\imagefiles\FCD2901F-FC4E-43CF-8C5D-EC9AEE3FF0A6.png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8291" y="3324389"/>
            <a:ext cx="818442" cy="5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n00423893\AppData\Roaming\eSpace_Desktop\UserData\n00423893\imagefiles\4745E546-4D0E-476E-859B-80D72B0C328B.png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4664" y="3317439"/>
            <a:ext cx="904054" cy="54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826801" y="3901880"/>
            <a:ext cx="33027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伽利略</a:t>
            </a:r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·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伽利雷：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开创以实验为根据的近代科学</a:t>
            </a:r>
          </a:p>
        </p:txBody>
      </p:sp>
      <p:sp>
        <p:nvSpPr>
          <p:cNvPr id="17" name="矩形 16"/>
          <p:cNvSpPr/>
          <p:nvPr/>
        </p:nvSpPr>
        <p:spPr>
          <a:xfrm>
            <a:off x="1454855" y="3501548"/>
            <a:ext cx="860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/>
            <a:r>
              <a:rPr lang="en-US" altLang="zh-CN" sz="1400" dirty="0">
                <a:solidFill>
                  <a:srgbClr val="666666"/>
                </a:solidFill>
                <a:cs typeface="+mn-ea"/>
                <a:sym typeface="+mn-lt"/>
              </a:rPr>
              <a:t>17</a:t>
            </a:r>
            <a:r>
              <a:rPr lang="zh-CN" altLang="en-US" sz="1400" dirty="0">
                <a:solidFill>
                  <a:srgbClr val="666666"/>
                </a:solidFill>
                <a:cs typeface="+mn-ea"/>
                <a:sym typeface="+mn-lt"/>
              </a:rPr>
              <a:t>世纪</a:t>
            </a:r>
          </a:p>
        </p:txBody>
      </p:sp>
      <p:sp>
        <p:nvSpPr>
          <p:cNvPr id="18" name="矩形 17"/>
          <p:cNvSpPr/>
          <p:nvPr/>
        </p:nvSpPr>
        <p:spPr>
          <a:xfrm>
            <a:off x="4133561" y="3901880"/>
            <a:ext cx="3349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艾萨克</a:t>
            </a:r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·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牛顿：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提出牛顿三定律及万有引力定律</a:t>
            </a:r>
          </a:p>
        </p:txBody>
      </p:sp>
      <p:sp>
        <p:nvSpPr>
          <p:cNvPr id="21" name="矩形 20"/>
          <p:cNvSpPr/>
          <p:nvPr/>
        </p:nvSpPr>
        <p:spPr>
          <a:xfrm>
            <a:off x="4676301" y="3501548"/>
            <a:ext cx="860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/>
            <a:r>
              <a:rPr lang="en-US" altLang="zh-CN" sz="1400" dirty="0">
                <a:solidFill>
                  <a:srgbClr val="666666"/>
                </a:solidFill>
                <a:cs typeface="+mn-ea"/>
                <a:sym typeface="+mn-lt"/>
              </a:rPr>
              <a:t>18</a:t>
            </a:r>
            <a:r>
              <a:rPr lang="zh-CN" altLang="en-US" sz="1400" dirty="0">
                <a:solidFill>
                  <a:srgbClr val="666666"/>
                </a:solidFill>
                <a:cs typeface="+mn-ea"/>
                <a:sym typeface="+mn-lt"/>
              </a:rPr>
              <a:t>世纪</a:t>
            </a:r>
          </a:p>
        </p:txBody>
      </p:sp>
      <p:sp>
        <p:nvSpPr>
          <p:cNvPr id="22" name="矩形 21"/>
          <p:cNvSpPr/>
          <p:nvPr/>
        </p:nvSpPr>
        <p:spPr>
          <a:xfrm>
            <a:off x="8334965" y="3501548"/>
            <a:ext cx="860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/>
            <a:r>
              <a:rPr lang="en-US" altLang="zh-CN" sz="1400" dirty="0">
                <a:solidFill>
                  <a:srgbClr val="666666"/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rgbClr val="666666"/>
                </a:solidFill>
                <a:cs typeface="+mn-ea"/>
                <a:sym typeface="+mn-lt"/>
              </a:rPr>
              <a:t>世纪</a:t>
            </a:r>
          </a:p>
        </p:txBody>
      </p:sp>
      <p:sp>
        <p:nvSpPr>
          <p:cNvPr id="23" name="矩形 22"/>
          <p:cNvSpPr/>
          <p:nvPr/>
        </p:nvSpPr>
        <p:spPr>
          <a:xfrm>
            <a:off x="7804551" y="3901880"/>
            <a:ext cx="29986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约翰</a:t>
            </a:r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·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冯</a:t>
            </a:r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·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诺伊曼：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提出冯诺依曼体系结构</a:t>
            </a:r>
          </a:p>
        </p:txBody>
      </p:sp>
      <p:sp>
        <p:nvSpPr>
          <p:cNvPr id="5" name="椭圆 4"/>
          <p:cNvSpPr/>
          <p:nvPr/>
        </p:nvSpPr>
        <p:spPr>
          <a:xfrm>
            <a:off x="2095583" y="3774478"/>
            <a:ext cx="127818" cy="155466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668"/>
            <a:endParaRPr lang="zh-CN" altLang="en-US" sz="1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539994" y="3774478"/>
            <a:ext cx="127818" cy="155466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668"/>
            <a:endParaRPr lang="zh-CN" altLang="en-US" sz="1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984406" y="3774478"/>
            <a:ext cx="127818" cy="155466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668"/>
            <a:endParaRPr lang="zh-CN" altLang="en-US" sz="1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725149" y="2662758"/>
            <a:ext cx="3757508" cy="40305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034">
              <a:lnSpc>
                <a:spcPct val="120000"/>
              </a:lnSpc>
              <a:buClr>
                <a:srgbClr val="666666"/>
              </a:buClr>
              <a:defRPr/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支撑科学研究三大支柱已形成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438" y="447468"/>
            <a:ext cx="11296649" cy="49709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：打造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科学计算前沿特性，突破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新算法，助力行业技术创新（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1800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68767" y="1567832"/>
            <a:ext cx="10958240" cy="4376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034">
              <a:lnSpc>
                <a:spcPct val="120000"/>
              </a:lnSpc>
              <a:buClr>
                <a:srgbClr val="666666"/>
              </a:buClr>
              <a:defRPr/>
            </a:pP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面向八大行业规划科学计算套件</a:t>
            </a:r>
            <a:r>
              <a:rPr lang="en-US" altLang="zh-CN" sz="2000" b="1" dirty="0" err="1">
                <a:solidFill>
                  <a:srgbClr val="C00000"/>
                </a:solidFill>
                <a:cs typeface="+mn-ea"/>
                <a:sym typeface="+mn-lt"/>
              </a:rPr>
              <a:t>MindScience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 ，打开</a:t>
            </a:r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AI+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科学计算万亿产业空间</a:t>
            </a:r>
          </a:p>
        </p:txBody>
      </p:sp>
      <p:sp>
        <p:nvSpPr>
          <p:cNvPr id="36" name="矩形 35"/>
          <p:cNvSpPr/>
          <p:nvPr/>
        </p:nvSpPr>
        <p:spPr>
          <a:xfrm>
            <a:off x="508606" y="4810847"/>
            <a:ext cx="206287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6966">
              <a:lnSpc>
                <a:spcPct val="90000"/>
              </a:lnSpc>
              <a:buClr>
                <a:srgbClr val="A2A2A2"/>
              </a:buClr>
              <a:buSzPct val="90000"/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打造数据驱动的电磁仿真软件核心引擎</a:t>
            </a:r>
            <a:r>
              <a:rPr lang="zh-CN" altLang="en-US" sz="1200" kern="0" dirty="0">
                <a:solidFill>
                  <a:srgbClr val="1D1D1A"/>
                </a:solidFill>
                <a:cs typeface="+mn-ea"/>
                <a:sym typeface="+mn-lt"/>
              </a:rPr>
              <a:t>，突破产品设计仿真性能瓶颈</a:t>
            </a:r>
          </a:p>
        </p:txBody>
      </p:sp>
      <p:sp>
        <p:nvSpPr>
          <p:cNvPr id="37" name="矩形 36"/>
          <p:cNvSpPr/>
          <p:nvPr/>
        </p:nvSpPr>
        <p:spPr>
          <a:xfrm>
            <a:off x="1318117" y="2457839"/>
            <a:ext cx="773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spcAft>
                <a:spcPts val="400"/>
              </a:spcAft>
            </a:pPr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制造</a:t>
            </a:r>
            <a:endParaRPr lang="en-US" altLang="zh-CN" sz="16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835039" y="2842666"/>
            <a:ext cx="1199269" cy="0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41" name="矩形 40"/>
          <p:cNvSpPr/>
          <p:nvPr/>
        </p:nvSpPr>
        <p:spPr>
          <a:xfrm>
            <a:off x="740074" y="2876294"/>
            <a:ext cx="1402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 err="1">
                <a:solidFill>
                  <a:srgbClr val="1D1D1A"/>
                </a:solidFill>
                <a:cs typeface="+mn-ea"/>
                <a:sym typeface="+mn-lt"/>
              </a:rPr>
              <a:t>MindElec</a:t>
            </a:r>
            <a:r>
              <a:rPr lang="zh-CN" altLang="en-US" sz="1200" b="1" kern="0" dirty="0">
                <a:solidFill>
                  <a:srgbClr val="1D1D1A"/>
                </a:solidFill>
                <a:cs typeface="+mn-ea"/>
                <a:sym typeface="+mn-lt"/>
              </a:rPr>
              <a:t>：</a:t>
            </a:r>
            <a:endParaRPr lang="en-US" altLang="zh-CN" sz="1200" b="1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srgbClr val="1D1D1A"/>
                </a:solidFill>
                <a:cs typeface="+mn-ea"/>
                <a:sym typeface="+mn-lt"/>
              </a:rPr>
              <a:t>终端电磁仿真</a:t>
            </a:r>
            <a:endParaRPr lang="en-US" altLang="zh-CN" sz="1200" b="1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84893" y="3374194"/>
            <a:ext cx="1044389" cy="3590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ctr">
            <a:spAutoFit/>
          </a:bodyPr>
          <a:lstStyle/>
          <a:p>
            <a:pPr defTabSz="609011" hangingPunct="0">
              <a:spcAft>
                <a:spcPts val="400"/>
              </a:spcAft>
              <a:defRPr/>
            </a:pPr>
            <a:r>
              <a:rPr lang="en-US" altLang="zh-CN" sz="1600" b="1" kern="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10</a:t>
            </a:r>
            <a:r>
              <a:rPr lang="zh-CN" altLang="en-US" sz="1200" b="1" kern="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小时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771484" y="4081542"/>
            <a:ext cx="800000" cy="328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b">
            <a:spAutoFit/>
          </a:bodyPr>
          <a:lstStyle/>
          <a:p>
            <a:pPr defTabSz="609011" hangingPunct="0">
              <a:spcAft>
                <a:spcPts val="400"/>
              </a:spcAft>
              <a:defRPr/>
            </a:pPr>
            <a:r>
              <a:rPr lang="en-US" altLang="zh-CN" sz="1400" b="1" kern="0" dirty="0"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小时</a:t>
            </a:r>
            <a:endParaRPr lang="zh-CN" altLang="en-US" sz="1050" kern="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4" name="上箭头 22"/>
          <p:cNvSpPr/>
          <p:nvPr/>
        </p:nvSpPr>
        <p:spPr>
          <a:xfrm rot="10800000">
            <a:off x="1913426" y="3765268"/>
            <a:ext cx="209268" cy="25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19"/>
                </a:moveTo>
                <a:lnTo>
                  <a:pt x="10800" y="0"/>
                </a:lnTo>
                <a:lnTo>
                  <a:pt x="21600" y="9019"/>
                </a:lnTo>
                <a:lnTo>
                  <a:pt x="16200" y="901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019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70000">
                <a:srgbClr val="E18585"/>
              </a:gs>
              <a:gs pos="100000">
                <a:srgbClr val="FFFFFF">
                  <a:alpha val="0"/>
                </a:srgbClr>
              </a:gs>
            </a:gsLst>
            <a:path path="shape">
              <a:fillToRect l="55487" t="-168909" r="44512" b="268909"/>
            </a:path>
          </a:gradFill>
          <a:ln w="12700">
            <a:miter lim="400000"/>
          </a:ln>
        </p:spPr>
        <p:txBody>
          <a:bodyPr lIns="30962" tIns="30962" rIns="30962" bIns="30962" anchor="ctr"/>
          <a:lstStyle/>
          <a:p>
            <a:pPr algn="ctr" defTabSz="914034">
              <a:defRPr>
                <a:solidFill>
                  <a:srgbClr val="FFFFFF"/>
                </a:solidFill>
              </a:defRPr>
            </a:pPr>
            <a:endParaRPr sz="2800">
              <a:solidFill>
                <a:srgbClr val="EBEBEB">
                  <a:lumMod val="1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42913" y="4429743"/>
            <a:ext cx="223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/>
            <a:r>
              <a:rPr lang="zh-CN" altLang="en-US" sz="1600" b="1" dirty="0">
                <a:solidFill>
                  <a:srgbClr val="666666"/>
                </a:solidFill>
                <a:cs typeface="+mn-ea"/>
                <a:sym typeface="+mn-lt"/>
              </a:rPr>
              <a:t>求解麦克斯韦电磁方程</a:t>
            </a:r>
          </a:p>
        </p:txBody>
      </p:sp>
      <p:pic>
        <p:nvPicPr>
          <p:cNvPr id="46" name="H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411"/>
          <a:stretch>
            <a:fillRect/>
          </a:stretch>
        </p:blipFill>
        <p:spPr>
          <a:xfrm>
            <a:off x="600690" y="3400905"/>
            <a:ext cx="1197702" cy="923006"/>
          </a:xfrm>
          <a:prstGeom prst="rect">
            <a:avLst/>
          </a:prstGeom>
        </p:spPr>
      </p:pic>
      <p:grpSp>
        <p:nvGrpSpPr>
          <p:cNvPr id="47" name="成组"/>
          <p:cNvGrpSpPr/>
          <p:nvPr/>
        </p:nvGrpSpPr>
        <p:grpSpPr>
          <a:xfrm rot="10800000" flipH="1">
            <a:off x="969416" y="2452264"/>
            <a:ext cx="377465" cy="251245"/>
            <a:chOff x="0" y="0"/>
            <a:chExt cx="1295252" cy="862134"/>
          </a:xfrm>
        </p:grpSpPr>
        <p:sp>
          <p:nvSpPr>
            <p:cNvPr id="48" name="圆形"/>
            <p:cNvSpPr/>
            <p:nvPr/>
          </p:nvSpPr>
          <p:spPr>
            <a:xfrm>
              <a:off x="1086951" y="358646"/>
              <a:ext cx="117322" cy="117251"/>
            </a:xfrm>
            <a:prstGeom prst="ellipse">
              <a:avLst/>
            </a:prstGeom>
            <a:solidFill>
              <a:srgbClr val="A9A9A9"/>
            </a:solidFill>
            <a:ln w="3175" cap="flat">
              <a:noFill/>
              <a:miter lim="400000"/>
            </a:ln>
            <a:effectLst/>
          </p:spPr>
          <p:txBody>
            <a:bodyPr wrap="square" lIns="22851" tIns="22851" rIns="22851" bIns="22851" numCol="1" anchor="t">
              <a:noAutofit/>
            </a:bodyPr>
            <a:lstStyle/>
            <a:p>
              <a:pPr defTabSz="226943" hangingPunct="0">
                <a:defRPr sz="1200" b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00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椭圆形"/>
            <p:cNvSpPr/>
            <p:nvPr/>
          </p:nvSpPr>
          <p:spPr>
            <a:xfrm>
              <a:off x="1086951" y="175876"/>
              <a:ext cx="117322" cy="120700"/>
            </a:xfrm>
            <a:prstGeom prst="ellipse">
              <a:avLst/>
            </a:prstGeom>
            <a:solidFill>
              <a:srgbClr val="A9A9A9"/>
            </a:solidFill>
            <a:ln w="3175" cap="flat">
              <a:noFill/>
              <a:miter lim="400000"/>
            </a:ln>
            <a:effectLst/>
          </p:spPr>
          <p:txBody>
            <a:bodyPr wrap="square" lIns="22851" tIns="22851" rIns="22851" bIns="22851" numCol="1" anchor="t">
              <a:noAutofit/>
            </a:bodyPr>
            <a:lstStyle/>
            <a:p>
              <a:pPr defTabSz="226943" hangingPunct="0">
                <a:defRPr sz="1200" b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00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0" name="形状"/>
            <p:cNvSpPr/>
            <p:nvPr/>
          </p:nvSpPr>
          <p:spPr>
            <a:xfrm>
              <a:off x="789664" y="578856"/>
              <a:ext cx="505589" cy="283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77" extrusionOk="0">
                  <a:moveTo>
                    <a:pt x="10739" y="21377"/>
                  </a:moveTo>
                  <a:cubicBezTo>
                    <a:pt x="10368" y="21377"/>
                    <a:pt x="10122" y="21154"/>
                    <a:pt x="9875" y="20709"/>
                  </a:cubicBezTo>
                  <a:cubicBezTo>
                    <a:pt x="371" y="3340"/>
                    <a:pt x="371" y="3340"/>
                    <a:pt x="371" y="3340"/>
                  </a:cubicBezTo>
                  <a:cubicBezTo>
                    <a:pt x="-123" y="2672"/>
                    <a:pt x="-123" y="1336"/>
                    <a:pt x="371" y="668"/>
                  </a:cubicBezTo>
                  <a:cubicBezTo>
                    <a:pt x="741" y="-223"/>
                    <a:pt x="1482" y="-223"/>
                    <a:pt x="1852" y="668"/>
                  </a:cubicBezTo>
                  <a:cubicBezTo>
                    <a:pt x="10739" y="16478"/>
                    <a:pt x="10739" y="16478"/>
                    <a:pt x="10739" y="16478"/>
                  </a:cubicBezTo>
                  <a:cubicBezTo>
                    <a:pt x="19502" y="668"/>
                    <a:pt x="19502" y="668"/>
                    <a:pt x="19502" y="668"/>
                  </a:cubicBezTo>
                  <a:cubicBezTo>
                    <a:pt x="19872" y="-223"/>
                    <a:pt x="20613" y="-223"/>
                    <a:pt x="21107" y="668"/>
                  </a:cubicBezTo>
                  <a:cubicBezTo>
                    <a:pt x="21477" y="1336"/>
                    <a:pt x="21477" y="2672"/>
                    <a:pt x="21107" y="3340"/>
                  </a:cubicBezTo>
                  <a:cubicBezTo>
                    <a:pt x="11479" y="20709"/>
                    <a:pt x="11479" y="20709"/>
                    <a:pt x="11479" y="20709"/>
                  </a:cubicBezTo>
                  <a:cubicBezTo>
                    <a:pt x="11232" y="21154"/>
                    <a:pt x="10986" y="21377"/>
                    <a:pt x="10739" y="21377"/>
                  </a:cubicBezTo>
                  <a:close/>
                </a:path>
              </a:pathLst>
            </a:custGeom>
            <a:solidFill>
              <a:srgbClr val="A9A9A9"/>
            </a:solidFill>
            <a:ln w="3175" cap="flat">
              <a:noFill/>
              <a:miter lim="400000"/>
            </a:ln>
            <a:effectLst/>
          </p:spPr>
          <p:txBody>
            <a:bodyPr wrap="square" lIns="22851" tIns="22851" rIns="22851" bIns="22851" numCol="1" anchor="t">
              <a:noAutofit/>
            </a:bodyPr>
            <a:lstStyle/>
            <a:p>
              <a:pPr defTabSz="226943" hangingPunct="0">
                <a:defRPr sz="1200" b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00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1" name="形状"/>
            <p:cNvSpPr/>
            <p:nvPr/>
          </p:nvSpPr>
          <p:spPr>
            <a:xfrm>
              <a:off x="1118007" y="0"/>
              <a:ext cx="55212" cy="265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00" y="21600"/>
                    <a:pt x="0" y="20640"/>
                    <a:pt x="0" y="19440"/>
                  </a:cubicBezTo>
                  <a:cubicBezTo>
                    <a:pt x="0" y="2160"/>
                    <a:pt x="0" y="2160"/>
                    <a:pt x="0" y="2160"/>
                  </a:cubicBezTo>
                  <a:cubicBezTo>
                    <a:pt x="0" y="1200"/>
                    <a:pt x="4800" y="0"/>
                    <a:pt x="10800" y="0"/>
                  </a:cubicBezTo>
                  <a:cubicBezTo>
                    <a:pt x="16800" y="0"/>
                    <a:pt x="21600" y="1200"/>
                    <a:pt x="21600" y="216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20640"/>
                    <a:pt x="16800" y="21600"/>
                    <a:pt x="10800" y="21600"/>
                  </a:cubicBezTo>
                  <a:close/>
                </a:path>
              </a:pathLst>
            </a:custGeom>
            <a:solidFill>
              <a:srgbClr val="A9A9A9"/>
            </a:solidFill>
            <a:ln w="3175" cap="flat">
              <a:noFill/>
              <a:miter lim="400000"/>
            </a:ln>
            <a:effectLst/>
          </p:spPr>
          <p:txBody>
            <a:bodyPr wrap="square" lIns="22851" tIns="22851" rIns="22851" bIns="22851" numCol="1" anchor="t">
              <a:noAutofit/>
            </a:bodyPr>
            <a:lstStyle/>
            <a:p>
              <a:pPr defTabSz="226943" hangingPunct="0">
                <a:defRPr sz="1200" b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00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2" name="形状"/>
            <p:cNvSpPr/>
            <p:nvPr/>
          </p:nvSpPr>
          <p:spPr>
            <a:xfrm>
              <a:off x="1118007" y="389684"/>
              <a:ext cx="55212" cy="36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00" y="21600"/>
                    <a:pt x="0" y="20909"/>
                    <a:pt x="0" y="20045"/>
                  </a:cubicBezTo>
                  <a:cubicBezTo>
                    <a:pt x="0" y="1555"/>
                    <a:pt x="0" y="1555"/>
                    <a:pt x="0" y="1555"/>
                  </a:cubicBezTo>
                  <a:cubicBezTo>
                    <a:pt x="0" y="691"/>
                    <a:pt x="4800" y="0"/>
                    <a:pt x="10800" y="0"/>
                  </a:cubicBezTo>
                  <a:cubicBezTo>
                    <a:pt x="16800" y="0"/>
                    <a:pt x="21600" y="691"/>
                    <a:pt x="21600" y="1555"/>
                  </a:cubicBezTo>
                  <a:cubicBezTo>
                    <a:pt x="21600" y="20045"/>
                    <a:pt x="21600" y="20045"/>
                    <a:pt x="21600" y="20045"/>
                  </a:cubicBezTo>
                  <a:cubicBezTo>
                    <a:pt x="21600" y="20909"/>
                    <a:pt x="16800" y="21600"/>
                    <a:pt x="10800" y="21600"/>
                  </a:cubicBezTo>
                  <a:close/>
                </a:path>
              </a:pathLst>
            </a:custGeom>
            <a:solidFill>
              <a:srgbClr val="A9A9A9"/>
            </a:solidFill>
            <a:ln w="3175" cap="flat">
              <a:noFill/>
              <a:miter lim="400000"/>
            </a:ln>
            <a:effectLst/>
          </p:spPr>
          <p:txBody>
            <a:bodyPr wrap="square" lIns="22851" tIns="22851" rIns="22851" bIns="22851" numCol="1" anchor="t">
              <a:noAutofit/>
            </a:bodyPr>
            <a:lstStyle/>
            <a:p>
              <a:pPr defTabSz="226943" hangingPunct="0">
                <a:defRPr sz="1200" b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00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3" name="形状"/>
            <p:cNvSpPr/>
            <p:nvPr/>
          </p:nvSpPr>
          <p:spPr>
            <a:xfrm>
              <a:off x="910969" y="0"/>
              <a:ext cx="55211" cy="755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6000" y="21600"/>
                    <a:pt x="0" y="21265"/>
                    <a:pt x="0" y="20847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419"/>
                    <a:pt x="6000" y="0"/>
                    <a:pt x="10800" y="0"/>
                  </a:cubicBezTo>
                  <a:cubicBezTo>
                    <a:pt x="16800" y="0"/>
                    <a:pt x="21600" y="419"/>
                    <a:pt x="21600" y="753"/>
                  </a:cubicBezTo>
                  <a:cubicBezTo>
                    <a:pt x="21600" y="20847"/>
                    <a:pt x="21600" y="20847"/>
                    <a:pt x="21600" y="20847"/>
                  </a:cubicBezTo>
                  <a:cubicBezTo>
                    <a:pt x="21600" y="21265"/>
                    <a:pt x="16800" y="21600"/>
                    <a:pt x="10800" y="21600"/>
                  </a:cubicBezTo>
                  <a:close/>
                </a:path>
              </a:pathLst>
            </a:custGeom>
            <a:solidFill>
              <a:srgbClr val="A9A9A9"/>
            </a:solidFill>
            <a:ln w="3175" cap="flat">
              <a:noFill/>
              <a:miter lim="400000"/>
            </a:ln>
            <a:effectLst/>
          </p:spPr>
          <p:txBody>
            <a:bodyPr wrap="square" lIns="22851" tIns="22851" rIns="22851" bIns="22851" numCol="1" anchor="t">
              <a:noAutofit/>
            </a:bodyPr>
            <a:lstStyle/>
            <a:p>
              <a:pPr defTabSz="226943" hangingPunct="0">
                <a:defRPr sz="1200" b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00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4" name="形状"/>
            <p:cNvSpPr/>
            <p:nvPr/>
          </p:nvSpPr>
          <p:spPr>
            <a:xfrm>
              <a:off x="0" y="0"/>
              <a:ext cx="852310" cy="858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49" y="21600"/>
                  </a:moveTo>
                  <a:cubicBezTo>
                    <a:pt x="12649" y="21600"/>
                    <a:pt x="12649" y="21600"/>
                    <a:pt x="12649" y="21600"/>
                  </a:cubicBezTo>
                  <a:cubicBezTo>
                    <a:pt x="8729" y="21600"/>
                    <a:pt x="8729" y="21600"/>
                    <a:pt x="8729" y="21600"/>
                  </a:cubicBezTo>
                  <a:cubicBezTo>
                    <a:pt x="8359" y="21600"/>
                    <a:pt x="8063" y="21305"/>
                    <a:pt x="8063" y="20937"/>
                  </a:cubicBezTo>
                  <a:cubicBezTo>
                    <a:pt x="8063" y="19094"/>
                    <a:pt x="8063" y="19094"/>
                    <a:pt x="8063" y="19094"/>
                  </a:cubicBezTo>
                  <a:cubicBezTo>
                    <a:pt x="8063" y="18799"/>
                    <a:pt x="8063" y="18799"/>
                    <a:pt x="8063" y="18799"/>
                  </a:cubicBezTo>
                  <a:cubicBezTo>
                    <a:pt x="7619" y="18651"/>
                    <a:pt x="7249" y="18504"/>
                    <a:pt x="6879" y="18283"/>
                  </a:cubicBezTo>
                  <a:cubicBezTo>
                    <a:pt x="6732" y="18504"/>
                    <a:pt x="6732" y="18504"/>
                    <a:pt x="6732" y="18504"/>
                  </a:cubicBezTo>
                  <a:cubicBezTo>
                    <a:pt x="5400" y="19757"/>
                    <a:pt x="5400" y="19757"/>
                    <a:pt x="5400" y="19757"/>
                  </a:cubicBezTo>
                  <a:cubicBezTo>
                    <a:pt x="5252" y="19904"/>
                    <a:pt x="5104" y="19904"/>
                    <a:pt x="4956" y="19978"/>
                  </a:cubicBezTo>
                  <a:cubicBezTo>
                    <a:pt x="4734" y="19904"/>
                    <a:pt x="4586" y="19904"/>
                    <a:pt x="4438" y="19757"/>
                  </a:cubicBezTo>
                  <a:cubicBezTo>
                    <a:pt x="1701" y="16956"/>
                    <a:pt x="1701" y="16956"/>
                    <a:pt x="1701" y="16956"/>
                  </a:cubicBezTo>
                  <a:cubicBezTo>
                    <a:pt x="1553" y="16808"/>
                    <a:pt x="1479" y="16661"/>
                    <a:pt x="1479" y="16513"/>
                  </a:cubicBezTo>
                  <a:cubicBezTo>
                    <a:pt x="1479" y="16292"/>
                    <a:pt x="1553" y="16145"/>
                    <a:pt x="1701" y="15997"/>
                  </a:cubicBezTo>
                  <a:cubicBezTo>
                    <a:pt x="3181" y="14523"/>
                    <a:pt x="3181" y="14523"/>
                    <a:pt x="3181" y="14523"/>
                  </a:cubicBezTo>
                  <a:cubicBezTo>
                    <a:pt x="2959" y="14154"/>
                    <a:pt x="2811" y="13786"/>
                    <a:pt x="2737" y="13343"/>
                  </a:cubicBezTo>
                  <a:cubicBezTo>
                    <a:pt x="666" y="13343"/>
                    <a:pt x="666" y="13343"/>
                    <a:pt x="666" y="13343"/>
                  </a:cubicBezTo>
                  <a:cubicBezTo>
                    <a:pt x="296" y="13343"/>
                    <a:pt x="0" y="13048"/>
                    <a:pt x="0" y="12680"/>
                  </a:cubicBezTo>
                  <a:cubicBezTo>
                    <a:pt x="0" y="8699"/>
                    <a:pt x="0" y="8699"/>
                    <a:pt x="0" y="8699"/>
                  </a:cubicBezTo>
                  <a:cubicBezTo>
                    <a:pt x="0" y="8330"/>
                    <a:pt x="296" y="8035"/>
                    <a:pt x="666" y="8035"/>
                  </a:cubicBezTo>
                  <a:cubicBezTo>
                    <a:pt x="666" y="8035"/>
                    <a:pt x="666" y="8035"/>
                    <a:pt x="666" y="8035"/>
                  </a:cubicBezTo>
                  <a:cubicBezTo>
                    <a:pt x="2811" y="8109"/>
                    <a:pt x="2811" y="8109"/>
                    <a:pt x="2811" y="8109"/>
                  </a:cubicBezTo>
                  <a:cubicBezTo>
                    <a:pt x="2959" y="7667"/>
                    <a:pt x="3107" y="7298"/>
                    <a:pt x="3329" y="6930"/>
                  </a:cubicBezTo>
                  <a:cubicBezTo>
                    <a:pt x="3255" y="6856"/>
                    <a:pt x="3181" y="6782"/>
                    <a:pt x="3107" y="6709"/>
                  </a:cubicBezTo>
                  <a:cubicBezTo>
                    <a:pt x="3107" y="6709"/>
                    <a:pt x="3107" y="6709"/>
                    <a:pt x="3107" y="6709"/>
                  </a:cubicBezTo>
                  <a:cubicBezTo>
                    <a:pt x="1849" y="5455"/>
                    <a:pt x="1849" y="5455"/>
                    <a:pt x="1849" y="5455"/>
                  </a:cubicBezTo>
                  <a:cubicBezTo>
                    <a:pt x="1701" y="5308"/>
                    <a:pt x="1627" y="5160"/>
                    <a:pt x="1627" y="5013"/>
                  </a:cubicBezTo>
                  <a:cubicBezTo>
                    <a:pt x="1627" y="4792"/>
                    <a:pt x="1701" y="4644"/>
                    <a:pt x="1849" y="4497"/>
                  </a:cubicBezTo>
                  <a:cubicBezTo>
                    <a:pt x="4660" y="1696"/>
                    <a:pt x="4660" y="1696"/>
                    <a:pt x="4660" y="1696"/>
                  </a:cubicBezTo>
                  <a:cubicBezTo>
                    <a:pt x="4882" y="1474"/>
                    <a:pt x="5326" y="1474"/>
                    <a:pt x="5548" y="1696"/>
                  </a:cubicBezTo>
                  <a:cubicBezTo>
                    <a:pt x="6805" y="3023"/>
                    <a:pt x="6805" y="3023"/>
                    <a:pt x="6805" y="3023"/>
                  </a:cubicBezTo>
                  <a:cubicBezTo>
                    <a:pt x="7101" y="3317"/>
                    <a:pt x="7101" y="3317"/>
                    <a:pt x="7101" y="3317"/>
                  </a:cubicBezTo>
                  <a:cubicBezTo>
                    <a:pt x="7471" y="3170"/>
                    <a:pt x="7841" y="3023"/>
                    <a:pt x="8211" y="2875"/>
                  </a:cubicBezTo>
                  <a:cubicBezTo>
                    <a:pt x="8285" y="663"/>
                    <a:pt x="8285" y="663"/>
                    <a:pt x="8285" y="663"/>
                  </a:cubicBezTo>
                  <a:cubicBezTo>
                    <a:pt x="8285" y="295"/>
                    <a:pt x="8581" y="0"/>
                    <a:pt x="8951" y="0"/>
                  </a:cubicBezTo>
                  <a:cubicBezTo>
                    <a:pt x="8951" y="0"/>
                    <a:pt x="8951" y="0"/>
                    <a:pt x="8951" y="0"/>
                  </a:cubicBezTo>
                  <a:cubicBezTo>
                    <a:pt x="12871" y="74"/>
                    <a:pt x="12871" y="74"/>
                    <a:pt x="12871" y="74"/>
                  </a:cubicBezTo>
                  <a:cubicBezTo>
                    <a:pt x="13241" y="74"/>
                    <a:pt x="13537" y="369"/>
                    <a:pt x="13537" y="737"/>
                  </a:cubicBezTo>
                  <a:cubicBezTo>
                    <a:pt x="13537" y="2506"/>
                    <a:pt x="13537" y="2506"/>
                    <a:pt x="13537" y="2506"/>
                  </a:cubicBezTo>
                  <a:cubicBezTo>
                    <a:pt x="13537" y="3023"/>
                    <a:pt x="13537" y="3023"/>
                    <a:pt x="13537" y="3023"/>
                  </a:cubicBezTo>
                  <a:cubicBezTo>
                    <a:pt x="13907" y="3096"/>
                    <a:pt x="14203" y="3244"/>
                    <a:pt x="14499" y="3391"/>
                  </a:cubicBezTo>
                  <a:cubicBezTo>
                    <a:pt x="14942" y="3096"/>
                    <a:pt x="14942" y="3096"/>
                    <a:pt x="14942" y="3096"/>
                  </a:cubicBezTo>
                  <a:cubicBezTo>
                    <a:pt x="16200" y="1843"/>
                    <a:pt x="16200" y="1843"/>
                    <a:pt x="16200" y="1843"/>
                  </a:cubicBezTo>
                  <a:cubicBezTo>
                    <a:pt x="16274" y="1769"/>
                    <a:pt x="16496" y="1696"/>
                    <a:pt x="16644" y="1696"/>
                  </a:cubicBezTo>
                  <a:cubicBezTo>
                    <a:pt x="16792" y="1696"/>
                    <a:pt x="17014" y="1769"/>
                    <a:pt x="17088" y="1843"/>
                  </a:cubicBezTo>
                  <a:cubicBezTo>
                    <a:pt x="19899" y="4644"/>
                    <a:pt x="19899" y="4644"/>
                    <a:pt x="19899" y="4644"/>
                  </a:cubicBezTo>
                  <a:cubicBezTo>
                    <a:pt x="20195" y="4939"/>
                    <a:pt x="20195" y="5382"/>
                    <a:pt x="19899" y="5603"/>
                  </a:cubicBezTo>
                  <a:cubicBezTo>
                    <a:pt x="18641" y="6856"/>
                    <a:pt x="18641" y="6856"/>
                    <a:pt x="18641" y="6856"/>
                  </a:cubicBezTo>
                  <a:cubicBezTo>
                    <a:pt x="18641" y="6856"/>
                    <a:pt x="18493" y="7077"/>
                    <a:pt x="18271" y="7225"/>
                  </a:cubicBezTo>
                  <a:cubicBezTo>
                    <a:pt x="18419" y="7593"/>
                    <a:pt x="18567" y="7888"/>
                    <a:pt x="18715" y="8257"/>
                  </a:cubicBezTo>
                  <a:cubicBezTo>
                    <a:pt x="19159" y="8257"/>
                    <a:pt x="19159" y="8257"/>
                    <a:pt x="19159" y="8257"/>
                  </a:cubicBezTo>
                  <a:cubicBezTo>
                    <a:pt x="20934" y="8257"/>
                    <a:pt x="20934" y="8257"/>
                    <a:pt x="20934" y="8257"/>
                  </a:cubicBezTo>
                  <a:cubicBezTo>
                    <a:pt x="21082" y="8257"/>
                    <a:pt x="21304" y="8330"/>
                    <a:pt x="21378" y="8478"/>
                  </a:cubicBezTo>
                  <a:cubicBezTo>
                    <a:pt x="21526" y="8625"/>
                    <a:pt x="21600" y="8773"/>
                    <a:pt x="21600" y="8920"/>
                  </a:cubicBezTo>
                  <a:cubicBezTo>
                    <a:pt x="21600" y="12901"/>
                    <a:pt x="21600" y="12901"/>
                    <a:pt x="21600" y="12901"/>
                  </a:cubicBezTo>
                  <a:cubicBezTo>
                    <a:pt x="21600" y="13048"/>
                    <a:pt x="21526" y="13270"/>
                    <a:pt x="21378" y="13343"/>
                  </a:cubicBezTo>
                  <a:cubicBezTo>
                    <a:pt x="21304" y="13491"/>
                    <a:pt x="21082" y="13565"/>
                    <a:pt x="20934" y="13565"/>
                  </a:cubicBezTo>
                  <a:cubicBezTo>
                    <a:pt x="19159" y="13565"/>
                    <a:pt x="19159" y="13565"/>
                    <a:pt x="19159" y="13565"/>
                  </a:cubicBezTo>
                  <a:cubicBezTo>
                    <a:pt x="18641" y="13565"/>
                    <a:pt x="18641" y="13565"/>
                    <a:pt x="18641" y="13565"/>
                  </a:cubicBezTo>
                  <a:cubicBezTo>
                    <a:pt x="18567" y="13933"/>
                    <a:pt x="18419" y="14302"/>
                    <a:pt x="18197" y="14597"/>
                  </a:cubicBezTo>
                  <a:cubicBezTo>
                    <a:pt x="18493" y="14891"/>
                    <a:pt x="18493" y="14891"/>
                    <a:pt x="18493" y="14891"/>
                  </a:cubicBezTo>
                  <a:cubicBezTo>
                    <a:pt x="19751" y="16145"/>
                    <a:pt x="19751" y="16145"/>
                    <a:pt x="19751" y="16145"/>
                  </a:cubicBezTo>
                  <a:cubicBezTo>
                    <a:pt x="20047" y="16440"/>
                    <a:pt x="20047" y="16882"/>
                    <a:pt x="19751" y="17103"/>
                  </a:cubicBezTo>
                  <a:cubicBezTo>
                    <a:pt x="16940" y="19904"/>
                    <a:pt x="16940" y="19904"/>
                    <a:pt x="16940" y="19904"/>
                  </a:cubicBezTo>
                  <a:cubicBezTo>
                    <a:pt x="16718" y="20126"/>
                    <a:pt x="16274" y="20126"/>
                    <a:pt x="15978" y="19904"/>
                  </a:cubicBezTo>
                  <a:cubicBezTo>
                    <a:pt x="14721" y="18651"/>
                    <a:pt x="14721" y="18651"/>
                    <a:pt x="14721" y="18651"/>
                  </a:cubicBezTo>
                  <a:cubicBezTo>
                    <a:pt x="14721" y="18577"/>
                    <a:pt x="14721" y="18577"/>
                    <a:pt x="14721" y="18577"/>
                  </a:cubicBezTo>
                  <a:cubicBezTo>
                    <a:pt x="14499" y="18356"/>
                    <a:pt x="14499" y="18356"/>
                    <a:pt x="14499" y="18356"/>
                  </a:cubicBezTo>
                  <a:cubicBezTo>
                    <a:pt x="14129" y="18504"/>
                    <a:pt x="13759" y="18651"/>
                    <a:pt x="13315" y="18799"/>
                  </a:cubicBezTo>
                  <a:cubicBezTo>
                    <a:pt x="13315" y="20937"/>
                    <a:pt x="13315" y="20937"/>
                    <a:pt x="13315" y="20937"/>
                  </a:cubicBezTo>
                  <a:cubicBezTo>
                    <a:pt x="13315" y="21084"/>
                    <a:pt x="13241" y="21231"/>
                    <a:pt x="13167" y="21379"/>
                  </a:cubicBezTo>
                  <a:cubicBezTo>
                    <a:pt x="13019" y="21526"/>
                    <a:pt x="12871" y="21600"/>
                    <a:pt x="12649" y="21600"/>
                  </a:cubicBezTo>
                  <a:close/>
                  <a:moveTo>
                    <a:pt x="9395" y="20273"/>
                  </a:moveTo>
                  <a:cubicBezTo>
                    <a:pt x="11984" y="20273"/>
                    <a:pt x="11984" y="20273"/>
                    <a:pt x="11984" y="20273"/>
                  </a:cubicBezTo>
                  <a:cubicBezTo>
                    <a:pt x="11984" y="18283"/>
                    <a:pt x="11984" y="18283"/>
                    <a:pt x="11984" y="18283"/>
                  </a:cubicBezTo>
                  <a:cubicBezTo>
                    <a:pt x="11984" y="17988"/>
                    <a:pt x="12205" y="17767"/>
                    <a:pt x="12501" y="17693"/>
                  </a:cubicBezTo>
                  <a:cubicBezTo>
                    <a:pt x="13093" y="17545"/>
                    <a:pt x="13759" y="17251"/>
                    <a:pt x="14277" y="16956"/>
                  </a:cubicBezTo>
                  <a:cubicBezTo>
                    <a:pt x="14573" y="16734"/>
                    <a:pt x="14942" y="16808"/>
                    <a:pt x="15164" y="17029"/>
                  </a:cubicBezTo>
                  <a:cubicBezTo>
                    <a:pt x="15682" y="17693"/>
                    <a:pt x="15682" y="17693"/>
                    <a:pt x="15682" y="17693"/>
                  </a:cubicBezTo>
                  <a:cubicBezTo>
                    <a:pt x="16496" y="18504"/>
                    <a:pt x="16496" y="18504"/>
                    <a:pt x="16496" y="18504"/>
                  </a:cubicBezTo>
                  <a:cubicBezTo>
                    <a:pt x="18345" y="16661"/>
                    <a:pt x="18345" y="16661"/>
                    <a:pt x="18345" y="16661"/>
                  </a:cubicBezTo>
                  <a:cubicBezTo>
                    <a:pt x="17532" y="15850"/>
                    <a:pt x="17532" y="15850"/>
                    <a:pt x="17532" y="15850"/>
                  </a:cubicBezTo>
                  <a:cubicBezTo>
                    <a:pt x="16940" y="15186"/>
                    <a:pt x="16940" y="15186"/>
                    <a:pt x="16940" y="15186"/>
                  </a:cubicBezTo>
                  <a:cubicBezTo>
                    <a:pt x="16718" y="14965"/>
                    <a:pt x="16644" y="14670"/>
                    <a:pt x="16792" y="14375"/>
                  </a:cubicBezTo>
                  <a:cubicBezTo>
                    <a:pt x="17162" y="13859"/>
                    <a:pt x="17384" y="13270"/>
                    <a:pt x="17532" y="12754"/>
                  </a:cubicBezTo>
                  <a:cubicBezTo>
                    <a:pt x="17605" y="12459"/>
                    <a:pt x="17827" y="12238"/>
                    <a:pt x="18197" y="12238"/>
                  </a:cubicBezTo>
                  <a:cubicBezTo>
                    <a:pt x="19159" y="12238"/>
                    <a:pt x="19159" y="12238"/>
                    <a:pt x="19159" y="12238"/>
                  </a:cubicBezTo>
                  <a:cubicBezTo>
                    <a:pt x="20268" y="12238"/>
                    <a:pt x="20268" y="12238"/>
                    <a:pt x="20268" y="12238"/>
                  </a:cubicBezTo>
                  <a:cubicBezTo>
                    <a:pt x="20268" y="9584"/>
                    <a:pt x="20268" y="9584"/>
                    <a:pt x="20268" y="9584"/>
                  </a:cubicBezTo>
                  <a:cubicBezTo>
                    <a:pt x="19159" y="9584"/>
                    <a:pt x="19159" y="9584"/>
                    <a:pt x="19159" y="9584"/>
                  </a:cubicBezTo>
                  <a:cubicBezTo>
                    <a:pt x="18197" y="9584"/>
                    <a:pt x="18197" y="9584"/>
                    <a:pt x="18197" y="9584"/>
                  </a:cubicBezTo>
                  <a:cubicBezTo>
                    <a:pt x="17901" y="9584"/>
                    <a:pt x="17605" y="9362"/>
                    <a:pt x="17532" y="9141"/>
                  </a:cubicBezTo>
                  <a:cubicBezTo>
                    <a:pt x="17384" y="8552"/>
                    <a:pt x="17162" y="7962"/>
                    <a:pt x="16866" y="7446"/>
                  </a:cubicBezTo>
                  <a:cubicBezTo>
                    <a:pt x="16718" y="7151"/>
                    <a:pt x="16792" y="6856"/>
                    <a:pt x="17014" y="6635"/>
                  </a:cubicBezTo>
                  <a:cubicBezTo>
                    <a:pt x="17236" y="6414"/>
                    <a:pt x="17679" y="5971"/>
                    <a:pt x="17679" y="5971"/>
                  </a:cubicBezTo>
                  <a:cubicBezTo>
                    <a:pt x="18493" y="5160"/>
                    <a:pt x="18493" y="5160"/>
                    <a:pt x="18493" y="5160"/>
                  </a:cubicBezTo>
                  <a:cubicBezTo>
                    <a:pt x="16644" y="3244"/>
                    <a:pt x="16644" y="3244"/>
                    <a:pt x="16644" y="3244"/>
                  </a:cubicBezTo>
                  <a:cubicBezTo>
                    <a:pt x="15830" y="4055"/>
                    <a:pt x="15830" y="4055"/>
                    <a:pt x="15830" y="4055"/>
                  </a:cubicBezTo>
                  <a:cubicBezTo>
                    <a:pt x="15830" y="4055"/>
                    <a:pt x="15830" y="4128"/>
                    <a:pt x="15756" y="4128"/>
                  </a:cubicBezTo>
                  <a:cubicBezTo>
                    <a:pt x="15016" y="4718"/>
                    <a:pt x="15016" y="4718"/>
                    <a:pt x="15016" y="4718"/>
                  </a:cubicBezTo>
                  <a:cubicBezTo>
                    <a:pt x="14795" y="4939"/>
                    <a:pt x="14499" y="4939"/>
                    <a:pt x="14277" y="4792"/>
                  </a:cubicBezTo>
                  <a:cubicBezTo>
                    <a:pt x="13759" y="4497"/>
                    <a:pt x="13241" y="4276"/>
                    <a:pt x="12723" y="4128"/>
                  </a:cubicBezTo>
                  <a:cubicBezTo>
                    <a:pt x="12427" y="4055"/>
                    <a:pt x="12205" y="3760"/>
                    <a:pt x="12205" y="3465"/>
                  </a:cubicBezTo>
                  <a:cubicBezTo>
                    <a:pt x="12205" y="2506"/>
                    <a:pt x="12205" y="2506"/>
                    <a:pt x="12205" y="2506"/>
                  </a:cubicBezTo>
                  <a:cubicBezTo>
                    <a:pt x="12205" y="1401"/>
                    <a:pt x="12205" y="1401"/>
                    <a:pt x="12205" y="1401"/>
                  </a:cubicBezTo>
                  <a:cubicBezTo>
                    <a:pt x="9616" y="1327"/>
                    <a:pt x="9616" y="1327"/>
                    <a:pt x="9616" y="1327"/>
                  </a:cubicBezTo>
                  <a:cubicBezTo>
                    <a:pt x="9542" y="3391"/>
                    <a:pt x="9542" y="3391"/>
                    <a:pt x="9542" y="3391"/>
                  </a:cubicBezTo>
                  <a:cubicBezTo>
                    <a:pt x="9542" y="3686"/>
                    <a:pt x="9395" y="3981"/>
                    <a:pt x="9099" y="4055"/>
                  </a:cubicBezTo>
                  <a:cubicBezTo>
                    <a:pt x="8433" y="4202"/>
                    <a:pt x="7841" y="4423"/>
                    <a:pt x="7323" y="4718"/>
                  </a:cubicBezTo>
                  <a:cubicBezTo>
                    <a:pt x="7027" y="4866"/>
                    <a:pt x="6658" y="4792"/>
                    <a:pt x="6510" y="4571"/>
                  </a:cubicBezTo>
                  <a:cubicBezTo>
                    <a:pt x="5844" y="3907"/>
                    <a:pt x="5844" y="3907"/>
                    <a:pt x="5844" y="3907"/>
                  </a:cubicBezTo>
                  <a:cubicBezTo>
                    <a:pt x="5104" y="3170"/>
                    <a:pt x="5104" y="3170"/>
                    <a:pt x="5104" y="3170"/>
                  </a:cubicBezTo>
                  <a:cubicBezTo>
                    <a:pt x="3255" y="5013"/>
                    <a:pt x="3255" y="5013"/>
                    <a:pt x="3255" y="5013"/>
                  </a:cubicBezTo>
                  <a:cubicBezTo>
                    <a:pt x="3995" y="5750"/>
                    <a:pt x="3995" y="5750"/>
                    <a:pt x="3995" y="5750"/>
                  </a:cubicBezTo>
                  <a:cubicBezTo>
                    <a:pt x="4734" y="6414"/>
                    <a:pt x="5030" y="6709"/>
                    <a:pt x="4734" y="7151"/>
                  </a:cubicBezTo>
                  <a:cubicBezTo>
                    <a:pt x="4364" y="7741"/>
                    <a:pt x="4142" y="8330"/>
                    <a:pt x="3921" y="8920"/>
                  </a:cubicBezTo>
                  <a:cubicBezTo>
                    <a:pt x="3847" y="9215"/>
                    <a:pt x="3551" y="9436"/>
                    <a:pt x="3255" y="9436"/>
                  </a:cubicBezTo>
                  <a:cubicBezTo>
                    <a:pt x="2441" y="9362"/>
                    <a:pt x="2441" y="9362"/>
                    <a:pt x="2441" y="9362"/>
                  </a:cubicBezTo>
                  <a:cubicBezTo>
                    <a:pt x="1332" y="9362"/>
                    <a:pt x="1332" y="9362"/>
                    <a:pt x="1332" y="9362"/>
                  </a:cubicBezTo>
                  <a:cubicBezTo>
                    <a:pt x="1332" y="12016"/>
                    <a:pt x="1332" y="12016"/>
                    <a:pt x="1332" y="12016"/>
                  </a:cubicBezTo>
                  <a:cubicBezTo>
                    <a:pt x="3181" y="12016"/>
                    <a:pt x="3181" y="12016"/>
                    <a:pt x="3181" y="12016"/>
                  </a:cubicBezTo>
                  <a:cubicBezTo>
                    <a:pt x="3551" y="12016"/>
                    <a:pt x="3773" y="12238"/>
                    <a:pt x="3847" y="12532"/>
                  </a:cubicBezTo>
                  <a:cubicBezTo>
                    <a:pt x="3995" y="13196"/>
                    <a:pt x="4290" y="13786"/>
                    <a:pt x="4586" y="14375"/>
                  </a:cubicBezTo>
                  <a:cubicBezTo>
                    <a:pt x="4734" y="14597"/>
                    <a:pt x="4660" y="14965"/>
                    <a:pt x="4438" y="15186"/>
                  </a:cubicBezTo>
                  <a:cubicBezTo>
                    <a:pt x="3847" y="15702"/>
                    <a:pt x="3847" y="15702"/>
                    <a:pt x="3847" y="15702"/>
                  </a:cubicBezTo>
                  <a:cubicBezTo>
                    <a:pt x="3107" y="16513"/>
                    <a:pt x="3107" y="16513"/>
                    <a:pt x="3107" y="16513"/>
                  </a:cubicBezTo>
                  <a:cubicBezTo>
                    <a:pt x="4956" y="18356"/>
                    <a:pt x="4956" y="18356"/>
                    <a:pt x="4956" y="18356"/>
                  </a:cubicBezTo>
                  <a:cubicBezTo>
                    <a:pt x="5770" y="17545"/>
                    <a:pt x="5770" y="17545"/>
                    <a:pt x="5770" y="17545"/>
                  </a:cubicBezTo>
                  <a:cubicBezTo>
                    <a:pt x="6214" y="17029"/>
                    <a:pt x="6214" y="17029"/>
                    <a:pt x="6214" y="17029"/>
                  </a:cubicBezTo>
                  <a:cubicBezTo>
                    <a:pt x="6436" y="16808"/>
                    <a:pt x="6805" y="16734"/>
                    <a:pt x="7101" y="16882"/>
                  </a:cubicBezTo>
                  <a:cubicBezTo>
                    <a:pt x="7619" y="17251"/>
                    <a:pt x="8211" y="17472"/>
                    <a:pt x="8877" y="17693"/>
                  </a:cubicBezTo>
                  <a:cubicBezTo>
                    <a:pt x="9173" y="17767"/>
                    <a:pt x="9395" y="17988"/>
                    <a:pt x="9395" y="18283"/>
                  </a:cubicBezTo>
                  <a:cubicBezTo>
                    <a:pt x="9395" y="19094"/>
                    <a:pt x="9395" y="19094"/>
                    <a:pt x="9395" y="19094"/>
                  </a:cubicBezTo>
                  <a:lnTo>
                    <a:pt x="9395" y="20273"/>
                  </a:lnTo>
                  <a:close/>
                </a:path>
              </a:pathLst>
            </a:custGeom>
            <a:solidFill>
              <a:srgbClr val="A9A9A9"/>
            </a:solidFill>
            <a:ln w="3175" cap="flat">
              <a:noFill/>
              <a:miter lim="400000"/>
            </a:ln>
            <a:effectLst/>
          </p:spPr>
          <p:txBody>
            <a:bodyPr wrap="square" lIns="22851" tIns="22851" rIns="22851" bIns="22851" numCol="1" anchor="t">
              <a:noAutofit/>
            </a:bodyPr>
            <a:lstStyle/>
            <a:p>
              <a:pPr defTabSz="226943" hangingPunct="0">
                <a:defRPr sz="1200" b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00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5" name="形状"/>
            <p:cNvSpPr/>
            <p:nvPr/>
          </p:nvSpPr>
          <p:spPr>
            <a:xfrm>
              <a:off x="203586" y="206911"/>
              <a:ext cx="445135" cy="444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2" y="21600"/>
                    <a:pt x="0" y="16626"/>
                    <a:pt x="0" y="10800"/>
                  </a:cubicBezTo>
                  <a:cubicBezTo>
                    <a:pt x="0" y="4832"/>
                    <a:pt x="4832" y="0"/>
                    <a:pt x="10800" y="0"/>
                  </a:cubicBezTo>
                  <a:cubicBezTo>
                    <a:pt x="16768" y="0"/>
                    <a:pt x="21600" y="4832"/>
                    <a:pt x="21600" y="10800"/>
                  </a:cubicBezTo>
                  <a:cubicBezTo>
                    <a:pt x="21600" y="16626"/>
                    <a:pt x="16768" y="21600"/>
                    <a:pt x="10800" y="21600"/>
                  </a:cubicBezTo>
                  <a:close/>
                  <a:moveTo>
                    <a:pt x="10800" y="2558"/>
                  </a:moveTo>
                  <a:cubicBezTo>
                    <a:pt x="6253" y="2558"/>
                    <a:pt x="2558" y="6253"/>
                    <a:pt x="2558" y="10800"/>
                  </a:cubicBezTo>
                  <a:cubicBezTo>
                    <a:pt x="2558" y="15347"/>
                    <a:pt x="6253" y="19042"/>
                    <a:pt x="10800" y="19042"/>
                  </a:cubicBezTo>
                  <a:cubicBezTo>
                    <a:pt x="15347" y="19042"/>
                    <a:pt x="19042" y="15347"/>
                    <a:pt x="19042" y="10800"/>
                  </a:cubicBezTo>
                  <a:cubicBezTo>
                    <a:pt x="19042" y="6253"/>
                    <a:pt x="15347" y="2558"/>
                    <a:pt x="10800" y="2558"/>
                  </a:cubicBezTo>
                  <a:close/>
                </a:path>
              </a:pathLst>
            </a:custGeom>
            <a:solidFill>
              <a:srgbClr val="A9A9A9"/>
            </a:solidFill>
            <a:ln w="3175" cap="flat">
              <a:noFill/>
              <a:miter lim="400000"/>
            </a:ln>
            <a:effectLst/>
          </p:spPr>
          <p:txBody>
            <a:bodyPr wrap="square" lIns="22851" tIns="22851" rIns="22851" bIns="22851" numCol="1" anchor="t">
              <a:noAutofit/>
            </a:bodyPr>
            <a:lstStyle/>
            <a:p>
              <a:pPr defTabSz="226943" hangingPunct="0">
                <a:defRPr sz="1200" b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00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3726640" y="2457839"/>
            <a:ext cx="773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spcAft>
                <a:spcPts val="400"/>
              </a:spcAft>
            </a:pPr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气象</a:t>
            </a:r>
            <a:endParaRPr lang="en-US" altLang="zh-CN" sz="16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320235" y="2842666"/>
            <a:ext cx="1199269" cy="0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58" name="矩形 57"/>
          <p:cNvSpPr/>
          <p:nvPr/>
        </p:nvSpPr>
        <p:spPr>
          <a:xfrm>
            <a:off x="3149387" y="2876751"/>
            <a:ext cx="156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 err="1">
                <a:solidFill>
                  <a:srgbClr val="1D1D1A"/>
                </a:solidFill>
                <a:cs typeface="+mn-ea"/>
                <a:sym typeface="+mn-lt"/>
              </a:rPr>
              <a:t>MindEarth</a:t>
            </a:r>
            <a:r>
              <a:rPr lang="zh-CN" altLang="en-US" sz="1200" b="1" kern="0" dirty="0">
                <a:solidFill>
                  <a:srgbClr val="1D1D1A"/>
                </a:solidFill>
                <a:cs typeface="+mn-ea"/>
                <a:sym typeface="+mn-lt"/>
              </a:rPr>
              <a:t>：</a:t>
            </a:r>
            <a:endParaRPr lang="en-US" altLang="zh-CN" sz="1200" b="1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333333"/>
                </a:solidFill>
                <a:cs typeface="+mn-ea"/>
                <a:sym typeface="+mn-lt"/>
              </a:rPr>
              <a:t>台风公里级风速预报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3143857" y="3506842"/>
            <a:ext cx="1086816" cy="768001"/>
            <a:chOff x="7507519" y="4210708"/>
            <a:chExt cx="1508604" cy="1388349"/>
          </a:xfrm>
        </p:grpSpPr>
        <p:sp>
          <p:nvSpPr>
            <p:cNvPr id="69" name="矩形 68"/>
            <p:cNvSpPr/>
            <p:nvPr/>
          </p:nvSpPr>
          <p:spPr>
            <a:xfrm>
              <a:off x="7510942" y="4210708"/>
              <a:ext cx="1505180" cy="297409"/>
            </a:xfrm>
            <a:prstGeom prst="rect">
              <a:avLst/>
            </a:prstGeom>
            <a:solidFill>
              <a:srgbClr val="737373"/>
            </a:solidFill>
          </p:spPr>
          <p:txBody>
            <a:bodyPr wrap="square" anchor="ctr">
              <a:noAutofit/>
            </a:bodyPr>
            <a:lstStyle/>
            <a:p>
              <a:pPr algn="ctr" defTabSz="913669"/>
              <a:r>
                <a:rPr kumimoji="1" lang="zh-CN" altLang="en-US" sz="1100" b="1" dirty="0">
                  <a:solidFill>
                    <a:prstClr val="white"/>
                  </a:solidFill>
                  <a:cs typeface="+mn-ea"/>
                  <a:sym typeface="+mn-lt"/>
                </a:rPr>
                <a:t>台风灾害预警</a:t>
              </a:r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7519" y="4510730"/>
              <a:ext cx="1508604" cy="1088327"/>
            </a:xfrm>
            <a:prstGeom prst="rect">
              <a:avLst/>
            </a:prstGeom>
          </p:spPr>
        </p:pic>
      </p:grpSp>
      <p:sp>
        <p:nvSpPr>
          <p:cNvPr id="71" name="文本框 70"/>
          <p:cNvSpPr txBox="1"/>
          <p:nvPr/>
        </p:nvSpPr>
        <p:spPr>
          <a:xfrm>
            <a:off x="4307689" y="3373469"/>
            <a:ext cx="1044389" cy="3590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ctr">
            <a:spAutoFit/>
          </a:bodyPr>
          <a:lstStyle/>
          <a:p>
            <a:pPr defTabSz="609011" hangingPunct="0">
              <a:spcAft>
                <a:spcPts val="400"/>
              </a:spcAft>
              <a:defRPr/>
            </a:pPr>
            <a:r>
              <a:rPr lang="en-US" altLang="zh-CN" sz="1600" b="1" kern="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40</a:t>
            </a:r>
            <a:r>
              <a:rPr lang="zh-CN" altLang="en-US" sz="1200" b="1" kern="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小时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4392062" y="4074527"/>
            <a:ext cx="800000" cy="328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b">
            <a:spAutoFit/>
          </a:bodyPr>
          <a:lstStyle/>
          <a:p>
            <a:pPr defTabSz="609011" hangingPunct="0">
              <a:spcAft>
                <a:spcPts val="400"/>
              </a:spcAft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分钟级</a:t>
            </a:r>
            <a:endParaRPr lang="zh-CN" altLang="en-US" sz="1050" kern="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74" name="上箭头 22"/>
          <p:cNvSpPr/>
          <p:nvPr/>
        </p:nvSpPr>
        <p:spPr>
          <a:xfrm rot="10800000">
            <a:off x="4508580" y="3765268"/>
            <a:ext cx="209268" cy="25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19"/>
                </a:moveTo>
                <a:lnTo>
                  <a:pt x="10800" y="0"/>
                </a:lnTo>
                <a:lnTo>
                  <a:pt x="21600" y="9019"/>
                </a:lnTo>
                <a:lnTo>
                  <a:pt x="16200" y="901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019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70000">
                <a:srgbClr val="E18585"/>
              </a:gs>
              <a:gs pos="100000">
                <a:srgbClr val="FFFFFF">
                  <a:alpha val="0"/>
                </a:srgbClr>
              </a:gs>
            </a:gsLst>
            <a:path path="shape">
              <a:fillToRect l="55487" t="-168909" r="44512" b="268909"/>
            </a:path>
          </a:gradFill>
          <a:ln w="12700">
            <a:miter lim="400000"/>
          </a:ln>
        </p:spPr>
        <p:txBody>
          <a:bodyPr lIns="30962" tIns="30962" rIns="30962" bIns="30962" anchor="ctr"/>
          <a:lstStyle/>
          <a:p>
            <a:pPr algn="ctr" defTabSz="914034">
              <a:defRPr>
                <a:solidFill>
                  <a:srgbClr val="FFFFFF"/>
                </a:solidFill>
              </a:defRPr>
            </a:pPr>
            <a:endParaRPr sz="2800">
              <a:solidFill>
                <a:srgbClr val="EBEBEB">
                  <a:lumMod val="1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906" y="2431883"/>
            <a:ext cx="323873" cy="323873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2712290" y="4443917"/>
            <a:ext cx="2339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666666"/>
                </a:solidFill>
                <a:cs typeface="+mn-ea"/>
                <a:sym typeface="+mn-lt"/>
              </a:rPr>
              <a:t>求解纳维</a:t>
            </a:r>
            <a:r>
              <a:rPr lang="en-US" altLang="zh-CN" sz="1600" b="1" dirty="0">
                <a:solidFill>
                  <a:srgbClr val="666666"/>
                </a:solidFill>
                <a:cs typeface="+mn-ea"/>
                <a:sym typeface="+mn-lt"/>
              </a:rPr>
              <a:t>-</a:t>
            </a:r>
            <a:r>
              <a:rPr lang="zh-CN" altLang="en-US" sz="1600" b="1" dirty="0">
                <a:solidFill>
                  <a:srgbClr val="666666"/>
                </a:solidFill>
                <a:cs typeface="+mn-ea"/>
                <a:sym typeface="+mn-lt"/>
              </a:rPr>
              <a:t>斯托克斯方程</a:t>
            </a:r>
            <a:endParaRPr lang="en-US" altLang="zh-CN" sz="1600" b="1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910812" y="4833237"/>
            <a:ext cx="204644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6966">
              <a:lnSpc>
                <a:spcPct val="90000"/>
              </a:lnSpc>
              <a:buClr>
                <a:srgbClr val="A2A2A2"/>
              </a:buClr>
              <a:buSzPct val="90000"/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构建气象海洋模拟工具包，实现精准实时气候预报</a:t>
            </a:r>
          </a:p>
        </p:txBody>
      </p:sp>
      <p:sp>
        <p:nvSpPr>
          <p:cNvPr id="80" name="矩形 79"/>
          <p:cNvSpPr/>
          <p:nvPr/>
        </p:nvSpPr>
        <p:spPr>
          <a:xfrm>
            <a:off x="6084046" y="2479766"/>
            <a:ext cx="773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>
              <a:spcAft>
                <a:spcPts val="400"/>
              </a:spcAft>
            </a:pPr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制药</a:t>
            </a:r>
            <a:endParaRPr lang="en-US" altLang="zh-CN" sz="16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5701322" y="2842666"/>
            <a:ext cx="1199269" cy="0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82" name="矩形 81"/>
          <p:cNvSpPr/>
          <p:nvPr/>
        </p:nvSpPr>
        <p:spPr>
          <a:xfrm>
            <a:off x="5551465" y="2871327"/>
            <a:ext cx="158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 err="1">
                <a:solidFill>
                  <a:srgbClr val="1D1D1A"/>
                </a:solidFill>
                <a:cs typeface="+mn-ea"/>
                <a:sym typeface="+mn-lt"/>
              </a:rPr>
              <a:t>MindSponge</a:t>
            </a:r>
            <a:r>
              <a:rPr lang="zh-CN" altLang="en-US" sz="1200" b="1" dirty="0">
                <a:solidFill>
                  <a:srgbClr val="333333"/>
                </a:solidFill>
                <a:cs typeface="+mn-ea"/>
                <a:sym typeface="+mn-lt"/>
              </a:rPr>
              <a:t>：</a:t>
            </a:r>
            <a:endParaRPr lang="en-US" altLang="zh-CN" sz="1200" b="1" dirty="0">
              <a:solidFill>
                <a:srgbClr val="333333"/>
              </a:solidFill>
              <a:cs typeface="+mn-ea"/>
              <a:sym typeface="+mn-lt"/>
            </a:endParaRPr>
          </a:p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333333"/>
                </a:solidFill>
                <a:cs typeface="+mn-ea"/>
                <a:sym typeface="+mn-lt"/>
              </a:rPr>
              <a:t>分子制药研发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6863183" y="3369989"/>
            <a:ext cx="521771" cy="3590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ctr">
            <a:spAutoFit/>
          </a:bodyPr>
          <a:lstStyle/>
          <a:p>
            <a:pPr defTabSz="609011" hangingPunct="0">
              <a:spcAft>
                <a:spcPts val="400"/>
              </a:spcAft>
              <a:defRPr/>
            </a:pPr>
            <a:r>
              <a:rPr lang="en-US" altLang="zh-CN" sz="1600" b="1" kern="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X</a:t>
            </a:r>
            <a:r>
              <a:rPr lang="zh-CN" altLang="en-US" sz="1200" b="1" kern="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年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6860467" y="4070620"/>
            <a:ext cx="800000" cy="328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b">
            <a:spAutoFit/>
          </a:bodyPr>
          <a:lstStyle/>
          <a:p>
            <a:pPr defTabSz="609011" hangingPunct="0">
              <a:spcAft>
                <a:spcPts val="400"/>
              </a:spcAft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天级</a:t>
            </a:r>
            <a:endParaRPr lang="zh-CN" altLang="en-US" sz="1050" kern="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88" name="上箭头 22"/>
          <p:cNvSpPr/>
          <p:nvPr/>
        </p:nvSpPr>
        <p:spPr>
          <a:xfrm rot="10800000">
            <a:off x="6929377" y="3765268"/>
            <a:ext cx="209268" cy="25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19"/>
                </a:moveTo>
                <a:lnTo>
                  <a:pt x="10800" y="0"/>
                </a:lnTo>
                <a:lnTo>
                  <a:pt x="21600" y="9019"/>
                </a:lnTo>
                <a:lnTo>
                  <a:pt x="16200" y="901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9019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70000">
                <a:srgbClr val="E18585"/>
              </a:gs>
              <a:gs pos="100000">
                <a:srgbClr val="FFFFFF">
                  <a:alpha val="0"/>
                </a:srgbClr>
              </a:gs>
            </a:gsLst>
            <a:path path="shape">
              <a:fillToRect l="55487" t="-168909" r="44512" b="268909"/>
            </a:path>
          </a:gradFill>
          <a:ln w="12700">
            <a:miter lim="400000"/>
          </a:ln>
        </p:spPr>
        <p:txBody>
          <a:bodyPr lIns="30962" tIns="30962" rIns="30962" bIns="30962" anchor="ctr"/>
          <a:lstStyle/>
          <a:p>
            <a:pPr algn="ctr" defTabSz="914034">
              <a:defRPr>
                <a:solidFill>
                  <a:srgbClr val="FFFFFF"/>
                </a:solidFill>
              </a:defRPr>
            </a:pPr>
            <a:endParaRPr sz="2800">
              <a:solidFill>
                <a:srgbClr val="EBEBEB">
                  <a:lumMod val="1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487070" y="4438494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666666"/>
                </a:solidFill>
                <a:cs typeface="+mn-ea"/>
                <a:sym typeface="+mn-lt"/>
              </a:rPr>
              <a:t>求解薛定谔方程</a:t>
            </a:r>
          </a:p>
        </p:txBody>
      </p:sp>
      <p:sp>
        <p:nvSpPr>
          <p:cNvPr id="90" name="矩形 89"/>
          <p:cNvSpPr/>
          <p:nvPr/>
        </p:nvSpPr>
        <p:spPr>
          <a:xfrm>
            <a:off x="5356598" y="4818286"/>
            <a:ext cx="200860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6966">
              <a:lnSpc>
                <a:spcPct val="90000"/>
              </a:lnSpc>
              <a:buClr>
                <a:srgbClr val="A2A2A2"/>
              </a:buClr>
              <a:buSzPct val="90000"/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药物分子预训练模型，加速分子生成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&amp;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优化，实验成本降低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50%+</a:t>
            </a: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646" y="2413826"/>
            <a:ext cx="359859" cy="359859"/>
          </a:xfrm>
          <a:prstGeom prst="rect">
            <a:avLst/>
          </a:prstGeom>
        </p:spPr>
      </p:pic>
      <p:sp>
        <p:nvSpPr>
          <p:cNvPr id="92" name="矩形 91"/>
          <p:cNvSpPr/>
          <p:nvPr/>
        </p:nvSpPr>
        <p:spPr>
          <a:xfrm>
            <a:off x="8167537" y="2408383"/>
            <a:ext cx="1155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 fontAlgn="base">
              <a:lnSpc>
                <a:spcPct val="150000"/>
              </a:lnSpc>
              <a:spcBef>
                <a:spcPts val="1200"/>
              </a:spcBef>
              <a:spcAft>
                <a:spcPts val="40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航空航天</a:t>
            </a:r>
            <a:endParaRPr lang="en-US" altLang="zh-CN" sz="16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8010404" y="2842666"/>
            <a:ext cx="1199269" cy="0"/>
          </a:xfrm>
          <a:prstGeom prst="lin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94" name="矩形 93"/>
          <p:cNvSpPr/>
          <p:nvPr/>
        </p:nvSpPr>
        <p:spPr>
          <a:xfrm>
            <a:off x="7743321" y="2892935"/>
            <a:ext cx="178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kern="0" dirty="0" err="1">
                <a:solidFill>
                  <a:srgbClr val="1D1D1A"/>
                </a:solidFill>
                <a:cs typeface="+mn-ea"/>
                <a:sym typeface="+mn-lt"/>
              </a:rPr>
              <a:t>MindAero</a:t>
            </a:r>
            <a:r>
              <a:rPr lang="zh-CN" altLang="en-US" sz="1200" b="1" kern="0" dirty="0">
                <a:solidFill>
                  <a:srgbClr val="1D1D1A"/>
                </a:solidFill>
                <a:cs typeface="+mn-ea"/>
                <a:sym typeface="+mn-lt"/>
              </a:rPr>
              <a:t>：</a:t>
            </a:r>
            <a:endParaRPr lang="en-US" altLang="zh-CN" sz="1200" b="1" kern="0" dirty="0">
              <a:solidFill>
                <a:srgbClr val="1D1D1A"/>
              </a:solidFill>
              <a:cs typeface="+mn-ea"/>
              <a:sym typeface="+mn-lt"/>
            </a:endParaRPr>
          </a:p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srgbClr val="1D1D1A"/>
                </a:solidFill>
                <a:cs typeface="+mn-ea"/>
                <a:sym typeface="+mn-lt"/>
              </a:rPr>
              <a:t>飞行器设计制造</a:t>
            </a: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948" y="2425887"/>
            <a:ext cx="323873" cy="323873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33264">
            <a:off x="7511316" y="3585423"/>
            <a:ext cx="1124249" cy="698873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7532904" y="4445307"/>
            <a:ext cx="2252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/>
            <a:r>
              <a:rPr lang="zh-CN" altLang="en-US" sz="1600" b="1" dirty="0">
                <a:solidFill>
                  <a:srgbClr val="666666"/>
                </a:solidFill>
                <a:cs typeface="+mn-ea"/>
                <a:sym typeface="+mn-lt"/>
              </a:rPr>
              <a:t>求解格子玻尔兹曼方程</a:t>
            </a:r>
          </a:p>
        </p:txBody>
      </p:sp>
      <p:sp>
        <p:nvSpPr>
          <p:cNvPr id="101" name="矩形 100"/>
          <p:cNvSpPr/>
          <p:nvPr/>
        </p:nvSpPr>
        <p:spPr>
          <a:xfrm>
            <a:off x="7646145" y="4821635"/>
            <a:ext cx="2104183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6966">
              <a:lnSpc>
                <a:spcPct val="90000"/>
              </a:lnSpc>
              <a:buClr>
                <a:srgbClr val="A2A2A2"/>
              </a:buClr>
              <a:buSzPct val="90000"/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实现临近空间仿真工具包，</a:t>
            </a:r>
            <a:endParaRPr lang="en-US" altLang="zh-CN" sz="1200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1186966">
              <a:lnSpc>
                <a:spcPct val="90000"/>
              </a:lnSpc>
              <a:buClr>
                <a:srgbClr val="A2A2A2"/>
              </a:buClr>
              <a:buSzPct val="90000"/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缩短仿真周期，提升产品设计效率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8655173" y="3525999"/>
            <a:ext cx="728728" cy="810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ctr">
            <a:spAutoFit/>
          </a:bodyPr>
          <a:lstStyle/>
          <a:p>
            <a:pPr algn="ctr" defTabSz="609011" hangingPunct="0">
              <a:spcAft>
                <a:spcPts val="400"/>
              </a:spcAft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十倍级</a:t>
            </a:r>
            <a:endParaRPr lang="en-US" altLang="zh-CN" sz="1400" b="1" kern="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609011" hangingPunct="0">
              <a:spcAft>
                <a:spcPts val="400"/>
              </a:spcAft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效率提升</a:t>
            </a:r>
            <a:endParaRPr lang="en-US" altLang="zh-CN" sz="1400" b="1" kern="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751525" y="2442253"/>
            <a:ext cx="2092000" cy="574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400"/>
              </a:spcAft>
            </a:pPr>
            <a:r>
              <a:rPr lang="zh-CN" altLang="en-US" sz="1400" b="1" dirty="0">
                <a:solidFill>
                  <a:srgbClr val="C00000"/>
                </a:solidFill>
                <a:cs typeface="+mn-ea"/>
                <a:sym typeface="+mn-lt"/>
              </a:rPr>
              <a:t>汽车</a:t>
            </a:r>
            <a:endParaRPr lang="en-US" altLang="zh-CN" sz="1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 dirty="0" err="1">
                <a:solidFill>
                  <a:srgbClr val="1D1D1A"/>
                </a:solidFill>
                <a:cs typeface="+mn-ea"/>
                <a:sym typeface="+mn-lt"/>
              </a:rPr>
              <a:t>MindVehicle</a:t>
            </a:r>
            <a:r>
              <a:rPr lang="zh-CN" altLang="en-US" sz="1400" b="1" kern="0" dirty="0">
                <a:solidFill>
                  <a:srgbClr val="1D1D1A"/>
                </a:solidFill>
                <a:cs typeface="+mn-ea"/>
                <a:sym typeface="+mn-lt"/>
              </a:rPr>
              <a:t>：</a:t>
            </a:r>
            <a:r>
              <a:rPr lang="zh-CN" altLang="en-US" sz="1400" b="1" dirty="0">
                <a:solidFill>
                  <a:srgbClr val="333333"/>
                </a:solidFill>
                <a:cs typeface="+mn-ea"/>
                <a:sym typeface="+mn-lt"/>
              </a:rPr>
              <a:t>碰撞检测</a:t>
            </a:r>
          </a:p>
        </p:txBody>
      </p:sp>
      <p:sp>
        <p:nvSpPr>
          <p:cNvPr id="105" name="矩形 104"/>
          <p:cNvSpPr/>
          <p:nvPr/>
        </p:nvSpPr>
        <p:spPr>
          <a:xfrm>
            <a:off x="9769179" y="3334013"/>
            <a:ext cx="1917143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400"/>
              </a:spcAft>
            </a:pPr>
            <a:r>
              <a:rPr lang="zh-CN" altLang="en-US" sz="1400" b="1" dirty="0">
                <a:solidFill>
                  <a:srgbClr val="C00000"/>
                </a:solidFill>
                <a:cs typeface="+mn-ea"/>
                <a:sym typeface="+mn-lt"/>
              </a:rPr>
              <a:t>能源</a:t>
            </a:r>
            <a:endParaRPr lang="en-US" altLang="zh-CN" sz="1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914034">
              <a:spcAft>
                <a:spcPts val="400"/>
              </a:spcAft>
            </a:pPr>
            <a:r>
              <a:rPr lang="en-US" altLang="zh-CN" sz="1400" b="1" kern="0" dirty="0" err="1">
                <a:solidFill>
                  <a:srgbClr val="1D1D1A"/>
                </a:solidFill>
                <a:cs typeface="+mn-ea"/>
                <a:sym typeface="+mn-lt"/>
              </a:rPr>
              <a:t>MindEnergy</a:t>
            </a:r>
            <a:r>
              <a:rPr lang="zh-CN" altLang="en-US" sz="1400" b="1" kern="0" dirty="0">
                <a:solidFill>
                  <a:srgbClr val="1D1D1A"/>
                </a:solidFill>
                <a:cs typeface="+mn-ea"/>
                <a:sym typeface="+mn-lt"/>
              </a:rPr>
              <a:t>：资源勘探</a:t>
            </a:r>
          </a:p>
        </p:txBody>
      </p:sp>
      <p:sp>
        <p:nvSpPr>
          <p:cNvPr id="106" name="矩形 105"/>
          <p:cNvSpPr/>
          <p:nvPr/>
        </p:nvSpPr>
        <p:spPr>
          <a:xfrm>
            <a:off x="9773148" y="4277596"/>
            <a:ext cx="1790265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400"/>
              </a:spcAft>
            </a:pPr>
            <a:r>
              <a:rPr lang="zh-CN" altLang="en-US" sz="1400" b="1" dirty="0">
                <a:solidFill>
                  <a:srgbClr val="C00000"/>
                </a:solidFill>
                <a:cs typeface="+mn-ea"/>
                <a:sym typeface="+mn-lt"/>
              </a:rPr>
              <a:t>金融</a:t>
            </a:r>
            <a:endParaRPr lang="en-US" altLang="zh-CN" sz="1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801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 dirty="0" err="1">
                <a:solidFill>
                  <a:srgbClr val="1D1D1A"/>
                </a:solidFill>
                <a:cs typeface="+mn-ea"/>
                <a:sym typeface="+mn-lt"/>
              </a:rPr>
              <a:t>MindFinance</a:t>
            </a:r>
            <a:r>
              <a:rPr lang="zh-CN" altLang="en-US" sz="1400" b="1" kern="0" dirty="0">
                <a:solidFill>
                  <a:srgbClr val="1D1D1A"/>
                </a:solidFill>
                <a:cs typeface="+mn-ea"/>
                <a:sym typeface="+mn-lt"/>
              </a:rPr>
              <a:t>：期货配置</a:t>
            </a:r>
          </a:p>
        </p:txBody>
      </p:sp>
      <p:sp>
        <p:nvSpPr>
          <p:cNvPr id="107" name="矩形 106"/>
          <p:cNvSpPr/>
          <p:nvPr/>
        </p:nvSpPr>
        <p:spPr>
          <a:xfrm>
            <a:off x="9788902" y="5146454"/>
            <a:ext cx="1877698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spcAft>
                <a:spcPts val="400"/>
              </a:spcAft>
            </a:pPr>
            <a:r>
              <a:rPr lang="zh-CN" altLang="en-US" sz="1400" b="1" dirty="0">
                <a:solidFill>
                  <a:srgbClr val="C00000"/>
                </a:solidFill>
                <a:cs typeface="+mn-ea"/>
                <a:sym typeface="+mn-lt"/>
              </a:rPr>
              <a:t>材料</a:t>
            </a:r>
            <a:endParaRPr lang="en-US" altLang="zh-CN" sz="1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801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kern="0" dirty="0" err="1">
                <a:solidFill>
                  <a:srgbClr val="1D1D1A"/>
                </a:solidFill>
                <a:cs typeface="+mn-ea"/>
                <a:sym typeface="+mn-lt"/>
              </a:rPr>
              <a:t>MindMaterial</a:t>
            </a:r>
            <a:r>
              <a:rPr lang="zh-CN" altLang="en-US" sz="1400" b="1" kern="0" dirty="0">
                <a:solidFill>
                  <a:srgbClr val="1D1D1A"/>
                </a:solidFill>
                <a:cs typeface="+mn-ea"/>
                <a:sym typeface="+mn-lt"/>
              </a:rPr>
              <a:t>：</a:t>
            </a:r>
            <a:r>
              <a:rPr lang="zh-CN" altLang="en-US" sz="1400" b="1" dirty="0">
                <a:solidFill>
                  <a:srgbClr val="333333"/>
                </a:solidFill>
                <a:cs typeface="+mn-ea"/>
                <a:sym typeface="+mn-lt"/>
              </a:rPr>
              <a:t>物理性质模拟</a:t>
            </a:r>
          </a:p>
        </p:txBody>
      </p:sp>
      <p:pic>
        <p:nvPicPr>
          <p:cNvPr id="85" name="图片 84" descr="屏幕剪辑"/>
          <p:cNvPicPr preferRelativeResize="0"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193" y="3521891"/>
            <a:ext cx="1079578" cy="7557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438" y="447468"/>
            <a:ext cx="11296649" cy="49709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：打造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AI+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科学计算前沿特性，突破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新算法，助力行业技术创新（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244181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本章主要讲述华为全栈全场景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解决方案中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框架的软件架构以及关键技术。</a:t>
            </a:r>
          </a:p>
        </p:txBody>
      </p:sp>
    </p:spTree>
    <p:extLst>
      <p:ext uri="{BB962C8B-B14F-4D97-AF65-F5344CB8AC3E}">
        <p14:creationId xmlns:p14="http://schemas.microsoft.com/office/powerpoint/2010/main" val="830512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关键特性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：安全可信，首个企业级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可信计算框架（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Trusted 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1370876" y="1681758"/>
            <a:ext cx="4445724" cy="166764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77803" y="1681758"/>
            <a:ext cx="4438797" cy="468000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lnSpc>
                <a:spcPct val="150000"/>
              </a:lnSpc>
            </a:pPr>
            <a:r>
              <a:rPr lang="zh-CN" altLang="en-US" b="1" spc="300" dirty="0">
                <a:solidFill>
                  <a:prstClr val="black"/>
                </a:solidFill>
                <a:cs typeface="+mn-ea"/>
                <a:sym typeface="+mn-lt"/>
              </a:rPr>
              <a:t>全场景安全部署</a:t>
            </a:r>
            <a:endParaRPr lang="en-US" altLang="zh-CN" b="1" spc="3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4533" y="5471402"/>
            <a:ext cx="6535764" cy="465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和德国</a:t>
            </a: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BSI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，法国</a:t>
            </a: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ANNSI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等机构合作开展可信</a:t>
            </a:r>
            <a:r>
              <a:rPr lang="en-US" altLang="zh-CN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AI</a:t>
            </a: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标准建设和认证</a:t>
            </a:r>
          </a:p>
        </p:txBody>
      </p:sp>
      <p:sp>
        <p:nvSpPr>
          <p:cNvPr id="7" name="矩形 6"/>
          <p:cNvSpPr/>
          <p:nvPr/>
        </p:nvSpPr>
        <p:spPr>
          <a:xfrm>
            <a:off x="1456610" y="2454387"/>
            <a:ext cx="1233000" cy="5027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43944" tIns="107958" rIns="143944" bIns="107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模型</a:t>
            </a:r>
            <a:endParaRPr lang="en-US" altLang="zh-CN" sz="1400" b="1" kern="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914400"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“偷”不走</a:t>
            </a:r>
            <a:endParaRPr lang="en-US" altLang="zh-CN" sz="1400" b="1" kern="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55978" y="2290262"/>
            <a:ext cx="2509336" cy="779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模型混淆，原创轻量级模型保护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81" indent="-171381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密态</a:t>
            </a:r>
            <a:r>
              <a:rPr lang="en-US" altLang="zh-CN" sz="1200" dirty="0">
                <a:solidFill>
                  <a:srgbClr val="4D4D4D"/>
                </a:solidFill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，数据和模型可用不可见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07976" y="1681758"/>
            <a:ext cx="4445724" cy="166593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14902" y="1681758"/>
            <a:ext cx="4438797" cy="468000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lnSpc>
                <a:spcPct val="150000"/>
              </a:lnSpc>
            </a:pPr>
            <a:r>
              <a:rPr lang="zh-CN" altLang="en-US" b="1" spc="300" dirty="0">
                <a:solidFill>
                  <a:prstClr val="black"/>
                </a:solidFill>
                <a:cs typeface="+mn-ea"/>
                <a:sym typeface="+mn-lt"/>
              </a:rPr>
              <a:t>数据安全和隐私保护</a:t>
            </a:r>
          </a:p>
        </p:txBody>
      </p:sp>
      <p:sp>
        <p:nvSpPr>
          <p:cNvPr id="11" name="矩形 10"/>
          <p:cNvSpPr/>
          <p:nvPr/>
        </p:nvSpPr>
        <p:spPr>
          <a:xfrm>
            <a:off x="6358551" y="2434020"/>
            <a:ext cx="903318" cy="5027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43944" tIns="107958" rIns="143944" bIns="107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隐私</a:t>
            </a:r>
            <a:endParaRPr lang="en-US" altLang="zh-CN" sz="1400" b="1" kern="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914400"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不泄露</a:t>
            </a:r>
          </a:p>
        </p:txBody>
      </p:sp>
      <p:sp>
        <p:nvSpPr>
          <p:cNvPr id="12" name="矩形 11"/>
          <p:cNvSpPr/>
          <p:nvPr/>
        </p:nvSpPr>
        <p:spPr>
          <a:xfrm>
            <a:off x="7493078" y="2244095"/>
            <a:ext cx="2704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模型隐私泄露评估，差分隐私训练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81" indent="-17138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敏感数据识别和高效数据脱敏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81" indent="-17138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安全聚合，端云联合学习隐私保护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70876" y="3631956"/>
            <a:ext cx="4445724" cy="166764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70876" y="3631956"/>
            <a:ext cx="4445724" cy="468000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lnSpc>
                <a:spcPct val="150000"/>
              </a:lnSpc>
            </a:pPr>
            <a:r>
              <a:rPr lang="en-US" altLang="zh-CN" b="1" spc="300" dirty="0">
                <a:solidFill>
                  <a:prstClr val="black"/>
                </a:solidFill>
                <a:cs typeface="+mn-ea"/>
                <a:sym typeface="+mn-lt"/>
              </a:rPr>
              <a:t>AI</a:t>
            </a:r>
            <a:r>
              <a:rPr lang="zh-CN" altLang="en-US" b="1" spc="300" dirty="0">
                <a:solidFill>
                  <a:prstClr val="black"/>
                </a:solidFill>
                <a:cs typeface="+mn-ea"/>
                <a:sym typeface="+mn-lt"/>
              </a:rPr>
              <a:t>责任与算法安全</a:t>
            </a:r>
          </a:p>
        </p:txBody>
      </p:sp>
      <p:sp>
        <p:nvSpPr>
          <p:cNvPr id="15" name="矩形 14"/>
          <p:cNvSpPr/>
          <p:nvPr/>
        </p:nvSpPr>
        <p:spPr>
          <a:xfrm>
            <a:off x="1456610" y="4404585"/>
            <a:ext cx="1233000" cy="5027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43944" tIns="107958" rIns="143944" bIns="107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模型</a:t>
            </a:r>
            <a:endParaRPr lang="en-US" altLang="zh-CN" sz="1400" b="1" kern="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914400"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抗攻击</a:t>
            </a:r>
            <a:endParaRPr lang="en-US" altLang="zh-CN" sz="1400" b="1" kern="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55978" y="4240460"/>
            <a:ext cx="28320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模型安全性评估和模糊测试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81" indent="-17138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对抗样本识别和安全性增强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81" indent="-17138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后门</a:t>
            </a:r>
            <a:r>
              <a:rPr lang="en-US" altLang="zh-CN" sz="1200" dirty="0">
                <a:solidFill>
                  <a:srgbClr val="4D4D4D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投毒检测和模型供应链安全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07976" y="3631956"/>
            <a:ext cx="4445724" cy="166593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07976" y="3631956"/>
            <a:ext cx="4445723" cy="468000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lnSpc>
                <a:spcPct val="150000"/>
              </a:lnSpc>
            </a:pPr>
            <a:r>
              <a:rPr lang="zh-CN" altLang="en-US" b="1" spc="300" dirty="0">
                <a:solidFill>
                  <a:prstClr val="black"/>
                </a:solidFill>
                <a:cs typeface="+mn-ea"/>
                <a:sym typeface="+mn-lt"/>
              </a:rPr>
              <a:t>系统级安全</a:t>
            </a:r>
          </a:p>
        </p:txBody>
      </p:sp>
      <p:sp>
        <p:nvSpPr>
          <p:cNvPr id="19" name="矩形 18"/>
          <p:cNvSpPr/>
          <p:nvPr/>
        </p:nvSpPr>
        <p:spPr>
          <a:xfrm>
            <a:off x="6261100" y="4384218"/>
            <a:ext cx="1000769" cy="5027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43944" tIns="107958" rIns="143944" bIns="107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altLang="zh-CN" sz="1400" b="1" kern="0" dirty="0">
                <a:solidFill>
                  <a:srgbClr val="C00000"/>
                </a:solidFill>
                <a:cs typeface="+mn-ea"/>
                <a:sym typeface="+mn-lt"/>
              </a:rPr>
              <a:t>OS</a:t>
            </a: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级</a:t>
            </a:r>
            <a:endParaRPr lang="en-US" altLang="zh-CN" sz="1400" b="1" kern="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 defTabSz="914400">
              <a:defRPr/>
            </a:pPr>
            <a:r>
              <a:rPr lang="zh-CN" altLang="en-US" sz="1400" b="1" kern="0" dirty="0">
                <a:solidFill>
                  <a:srgbClr val="C00000"/>
                </a:solidFill>
                <a:cs typeface="+mn-ea"/>
                <a:sym typeface="+mn-lt"/>
              </a:rPr>
              <a:t>安全保护</a:t>
            </a:r>
          </a:p>
        </p:txBody>
      </p:sp>
      <p:sp>
        <p:nvSpPr>
          <p:cNvPr id="20" name="矩形 19"/>
          <p:cNvSpPr/>
          <p:nvPr/>
        </p:nvSpPr>
        <p:spPr>
          <a:xfrm>
            <a:off x="7493078" y="4194293"/>
            <a:ext cx="28828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81" indent="-17138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高可信执行环境，实现</a:t>
            </a:r>
            <a:r>
              <a:rPr lang="en-US" altLang="zh-CN" sz="1200" dirty="0">
                <a:solidFill>
                  <a:srgbClr val="4D4D4D"/>
                </a:solidFill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模型强保护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81" indent="-17138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系统资源强隔离，算子安全执行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  <a:p>
            <a:pPr marL="171381" indent="-171381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D4D4D"/>
                </a:solidFill>
                <a:cs typeface="+mn-ea"/>
                <a:sym typeface="+mn-lt"/>
              </a:rPr>
              <a:t>全虚拟地址运行，组件故障隔离</a:t>
            </a:r>
            <a:endParaRPr lang="en-US" altLang="zh-CN" sz="1200" dirty="0">
              <a:solidFill>
                <a:srgbClr val="4D4D4D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848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以下哪些是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的关键特性？（多选）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自动并行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二阶优化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动静态图结合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全场景部署协同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0091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本章主要介绍了华为全栈全场景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解决方案中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框架的软件架构以及关键特性。</a:t>
            </a: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6486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356100"/>
          </a:xfrm>
        </p:spPr>
        <p:txBody>
          <a:bodyPr/>
          <a:lstStyle/>
          <a:p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社区：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  <a:hlinkClick r:id="rId3"/>
              </a:rPr>
              <a:t>https://gitee.com/mindspore/community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优秀开发者及布道师招募：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  <a:hlinkClick r:id="rId4"/>
              </a:rPr>
              <a:t>https://www.mindspore.cn/evangelist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高校开发者微信群：添加微信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mindspore0328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，备注“开发者”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官方交流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QQ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群：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871543426</a:t>
            </a:r>
          </a:p>
          <a:p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官方微信公众号：</a:t>
            </a:r>
            <a:r>
              <a:rPr lang="en-US" altLang="zh-CN" sz="1800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02436" y="3819444"/>
            <a:ext cx="2818299" cy="2254322"/>
            <a:chOff x="8440813" y="3080553"/>
            <a:chExt cx="3020502" cy="2857500"/>
          </a:xfrm>
        </p:grpSpPr>
        <p:pic>
          <p:nvPicPr>
            <p:cNvPr id="6" name="Picture 4" descr="https://dsfile.devcloud.huaweicloud.com/CompetitionUploadService/v1/noauth/competition/downLoad/image?uuid=70b04410d79f49c8b79ebc9b4a7f81d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0813" y="3080553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8690971" y="5484372"/>
              <a:ext cx="2770344" cy="428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599" dirty="0">
                  <a:solidFill>
                    <a:srgbClr val="1D1D1A"/>
                  </a:solidFill>
                  <a:cs typeface="+mn-ea"/>
                  <a:sym typeface="+mn-lt"/>
                </a:rPr>
                <a:t>小助手</a:t>
              </a:r>
              <a:r>
                <a:rPr lang="en-US" altLang="zh-CN" sz="1599" dirty="0">
                  <a:solidFill>
                    <a:srgbClr val="1D1D1A"/>
                  </a:solidFill>
                  <a:cs typeface="+mn-ea"/>
                  <a:sym typeface="+mn-lt"/>
                </a:rPr>
                <a:t>mindspore0328</a:t>
              </a:r>
            </a:p>
          </p:txBody>
        </p:sp>
      </p:grpSp>
      <p:sp>
        <p:nvSpPr>
          <p:cNvPr id="8" name="圆角矩形 244"/>
          <p:cNvSpPr/>
          <p:nvPr/>
        </p:nvSpPr>
        <p:spPr>
          <a:xfrm>
            <a:off x="6320744" y="1536167"/>
            <a:ext cx="4183849" cy="1683077"/>
          </a:xfrm>
          <a:prstGeom prst="roundRect">
            <a:avLst>
              <a:gd name="adj" fmla="val 2392"/>
            </a:avLst>
          </a:prstGeom>
          <a:solidFill>
            <a:schemeClr val="bg1">
              <a:lumMod val="40000"/>
              <a:lumOff val="60000"/>
            </a:schemeClr>
          </a:solidFill>
          <a:ln w="12700">
            <a:miter lim="400000"/>
          </a:ln>
          <a:effectLst>
            <a:outerShdw blurRad="101600" dist="12700" dir="5400000" rotWithShape="0">
              <a:srgbClr val="000000">
                <a:alpha val="20000"/>
              </a:srgbClr>
            </a:outerShdw>
          </a:effectLst>
        </p:spPr>
        <p:txBody>
          <a:bodyPr lIns="26125" tIns="26125" rIns="26125" bIns="26125" anchor="ctr"/>
          <a:lstStyle/>
          <a:p>
            <a:pPr defTabSz="261613">
              <a:defRPr sz="3400" b="0"/>
            </a:pPr>
            <a:endParaRPr sz="918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圆角矩形 244"/>
          <p:cNvSpPr/>
          <p:nvPr/>
        </p:nvSpPr>
        <p:spPr>
          <a:xfrm>
            <a:off x="1400698" y="1536167"/>
            <a:ext cx="2962770" cy="1683077"/>
          </a:xfrm>
          <a:prstGeom prst="roundRect">
            <a:avLst>
              <a:gd name="adj" fmla="val 2392"/>
            </a:avLst>
          </a:prstGeom>
          <a:solidFill>
            <a:schemeClr val="bg1">
              <a:lumMod val="40000"/>
              <a:lumOff val="60000"/>
            </a:schemeClr>
          </a:solidFill>
          <a:ln w="12700">
            <a:miter lim="400000"/>
          </a:ln>
          <a:effectLst>
            <a:outerShdw blurRad="101600" dist="12700" dir="5400000" rotWithShape="0">
              <a:srgbClr val="000000">
                <a:alpha val="20000"/>
              </a:srgbClr>
            </a:outerShdw>
          </a:effectLst>
        </p:spPr>
        <p:txBody>
          <a:bodyPr lIns="26125" tIns="26125" rIns="26125" bIns="26125" anchor="ctr"/>
          <a:lstStyle/>
          <a:p>
            <a:pPr defTabSz="261613">
              <a:defRPr sz="3400" b="0"/>
            </a:pPr>
            <a:endParaRPr sz="918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" name="矩形 2"/>
          <p:cNvSpPr txBox="1"/>
          <p:nvPr/>
        </p:nvSpPr>
        <p:spPr>
          <a:xfrm>
            <a:off x="1699208" y="2919452"/>
            <a:ext cx="25486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339" rIns="12339">
            <a:spAutoFit/>
          </a:bodyPr>
          <a:lstStyle>
            <a:lvl1pPr defTabSz="1521354">
              <a:defRPr sz="7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sz="1400" kern="0" dirty="0">
                <a:solidFill>
                  <a:schemeClr val="tx1"/>
                </a:solidFill>
                <a:cs typeface="+mn-ea"/>
                <a:sym typeface="+mn-lt"/>
              </a:rPr>
              <a:t>https://www.mindspore.cn</a:t>
            </a:r>
            <a:endParaRPr sz="1800" kern="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矩形 26"/>
          <p:cNvSpPr txBox="1"/>
          <p:nvPr/>
        </p:nvSpPr>
        <p:spPr>
          <a:xfrm>
            <a:off x="7728728" y="2872231"/>
            <a:ext cx="281356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339" rIns="12339">
            <a:spAutoFit/>
          </a:bodyPr>
          <a:lstStyle>
            <a:lvl1pPr defTabSz="1521354">
              <a:defRPr sz="7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sz="1400" kern="0" dirty="0">
                <a:solidFill>
                  <a:schemeClr val="tx1"/>
                </a:solidFill>
                <a:cs typeface="+mn-ea"/>
                <a:sym typeface="+mn-lt"/>
              </a:rPr>
              <a:t>https://gitee.com/mindspore</a:t>
            </a:r>
          </a:p>
        </p:txBody>
      </p:sp>
      <p:sp>
        <p:nvSpPr>
          <p:cNvPr id="12" name="形状"/>
          <p:cNvSpPr/>
          <p:nvPr/>
        </p:nvSpPr>
        <p:spPr>
          <a:xfrm>
            <a:off x="1550856" y="1969362"/>
            <a:ext cx="1129756" cy="986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56"/>
                </a:moveTo>
                <a:lnTo>
                  <a:pt x="0" y="1856"/>
                </a:lnTo>
                <a:cubicBezTo>
                  <a:pt x="0" y="831"/>
                  <a:pt x="728" y="0"/>
                  <a:pt x="1627" y="0"/>
                </a:cubicBezTo>
                <a:lnTo>
                  <a:pt x="19973" y="0"/>
                </a:lnTo>
                <a:lnTo>
                  <a:pt x="19973" y="0"/>
                </a:lnTo>
                <a:cubicBezTo>
                  <a:pt x="20872" y="0"/>
                  <a:pt x="21600" y="831"/>
                  <a:pt x="21600" y="1856"/>
                </a:cubicBezTo>
                <a:lnTo>
                  <a:pt x="21600" y="19744"/>
                </a:lnTo>
                <a:lnTo>
                  <a:pt x="21600" y="19744"/>
                </a:lnTo>
                <a:cubicBezTo>
                  <a:pt x="21600" y="20769"/>
                  <a:pt x="20872" y="21600"/>
                  <a:pt x="19973" y="21600"/>
                </a:cubicBezTo>
                <a:lnTo>
                  <a:pt x="1627" y="21600"/>
                </a:lnTo>
                <a:lnTo>
                  <a:pt x="1627" y="21600"/>
                </a:lnTo>
                <a:cubicBezTo>
                  <a:pt x="728" y="21600"/>
                  <a:pt x="0" y="20769"/>
                  <a:pt x="0" y="19744"/>
                </a:cubicBezTo>
                <a:close/>
              </a:path>
            </a:pathLst>
          </a:custGeom>
          <a:solidFill>
            <a:srgbClr val="EDEDED"/>
          </a:solidFill>
          <a:ln w="12700" cap="flat">
            <a:noFill/>
            <a:miter lim="400000"/>
          </a:ln>
          <a:effectLst>
            <a:reflection stA="10000" endPos="40000" dir="5400000" sy="-100000" algn="bl" rotWithShape="0"/>
          </a:effectLst>
        </p:spPr>
        <p:txBody>
          <a:bodyPr wrap="square" lIns="12339" tIns="12339" rIns="12339" bIns="12339" numCol="1" anchor="ctr">
            <a:noAutofit/>
          </a:bodyPr>
          <a:lstStyle/>
          <a:p>
            <a:pPr defTabSz="410602">
              <a:defRPr sz="6200">
                <a:latin typeface="DengXian"/>
                <a:ea typeface="DengXian"/>
                <a:cs typeface="DengXian"/>
                <a:sym typeface="DengXian"/>
              </a:defRPr>
            </a:pPr>
            <a:endParaRPr sz="1673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13" name="image36.png" descr="image36.png"/>
          <p:cNvPicPr>
            <a:picLocks noChangeAspect="1"/>
          </p:cNvPicPr>
          <p:nvPr/>
        </p:nvPicPr>
        <p:blipFill>
          <a:blip r:embed="rId6"/>
          <a:srcRect r="2"/>
          <a:stretch>
            <a:fillRect/>
          </a:stretch>
        </p:blipFill>
        <p:spPr>
          <a:xfrm>
            <a:off x="1658089" y="1999616"/>
            <a:ext cx="1152887" cy="1010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" y="0"/>
                </a:moveTo>
                <a:cubicBezTo>
                  <a:pt x="728" y="0"/>
                  <a:pt x="0" y="831"/>
                  <a:pt x="0" y="1856"/>
                </a:cubicBezTo>
                <a:lnTo>
                  <a:pt x="0" y="19744"/>
                </a:lnTo>
                <a:cubicBezTo>
                  <a:pt x="0" y="20769"/>
                  <a:pt x="728" y="21600"/>
                  <a:pt x="1627" y="21600"/>
                </a:cubicBezTo>
                <a:lnTo>
                  <a:pt x="19973" y="21600"/>
                </a:lnTo>
                <a:cubicBezTo>
                  <a:pt x="20872" y="21600"/>
                  <a:pt x="21600" y="20769"/>
                  <a:pt x="21600" y="19744"/>
                </a:cubicBezTo>
                <a:lnTo>
                  <a:pt x="21600" y="1856"/>
                </a:lnTo>
                <a:cubicBezTo>
                  <a:pt x="21600" y="831"/>
                  <a:pt x="20872" y="0"/>
                  <a:pt x="19973" y="0"/>
                </a:cubicBezTo>
                <a:lnTo>
                  <a:pt x="1627" y="0"/>
                </a:lnTo>
                <a:close/>
              </a:path>
            </a:pathLst>
          </a:custGeom>
          <a:ln w="12700" cap="flat">
            <a:noFill/>
            <a:miter lim="400000"/>
          </a:ln>
          <a:effectLst>
            <a:reflection stA="38000" endPos="40000" dir="5400000" sy="-100000" algn="bl" rotWithShape="0"/>
          </a:effectLst>
        </p:spPr>
      </p:pic>
      <p:pic>
        <p:nvPicPr>
          <p:cNvPr id="14" name="image37.png" descr="image37.png"/>
          <p:cNvPicPr>
            <a:picLocks noChangeAspect="1"/>
          </p:cNvPicPr>
          <p:nvPr/>
        </p:nvPicPr>
        <p:blipFill>
          <a:blip r:embed="rId7"/>
          <a:srcRect b="2"/>
          <a:stretch>
            <a:fillRect/>
          </a:stretch>
        </p:blipFill>
        <p:spPr>
          <a:xfrm>
            <a:off x="6357431" y="1726619"/>
            <a:ext cx="2425566" cy="99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" y="0"/>
                </a:moveTo>
                <a:cubicBezTo>
                  <a:pt x="166" y="0"/>
                  <a:pt x="0" y="403"/>
                  <a:pt x="0" y="900"/>
                </a:cubicBezTo>
                <a:lnTo>
                  <a:pt x="0" y="20700"/>
                </a:lnTo>
                <a:cubicBezTo>
                  <a:pt x="0" y="21197"/>
                  <a:pt x="166" y="21600"/>
                  <a:pt x="371" y="21600"/>
                </a:cubicBezTo>
                <a:lnTo>
                  <a:pt x="21229" y="21600"/>
                </a:lnTo>
                <a:cubicBezTo>
                  <a:pt x="21434" y="21600"/>
                  <a:pt x="21600" y="21197"/>
                  <a:pt x="21600" y="20700"/>
                </a:cubicBezTo>
                <a:lnTo>
                  <a:pt x="21600" y="900"/>
                </a:lnTo>
                <a:cubicBezTo>
                  <a:pt x="21600" y="403"/>
                  <a:pt x="21434" y="0"/>
                  <a:pt x="21229" y="0"/>
                </a:cubicBezTo>
                <a:lnTo>
                  <a:pt x="371" y="0"/>
                </a:lnTo>
                <a:close/>
              </a:path>
            </a:pathLst>
          </a:custGeom>
          <a:ln w="12700">
            <a:miter lim="400000"/>
          </a:ln>
          <a:effectLst>
            <a:reflection stA="10000" endPos="40000" dir="5400000" sy="-100000" algn="bl" rotWithShape="0"/>
          </a:effectLst>
        </p:spPr>
      </p:pic>
      <p:pic>
        <p:nvPicPr>
          <p:cNvPr id="15" name="Picture 2" descr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1132" y="1838455"/>
            <a:ext cx="999427" cy="999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4" descr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414" y="2025948"/>
            <a:ext cx="999427" cy="99942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文本占位符 16"/>
          <p:cNvSpPr txBox="1">
            <a:spLocks/>
          </p:cNvSpPr>
          <p:nvPr/>
        </p:nvSpPr>
        <p:spPr>
          <a:xfrm>
            <a:off x="2340423" y="1609771"/>
            <a:ext cx="1266203" cy="2336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86868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6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cs typeface="+mn-ea"/>
                <a:sym typeface="+mn-lt"/>
              </a:rPr>
              <a:t>官方网站</a:t>
            </a:r>
          </a:p>
        </p:txBody>
      </p:sp>
      <p:sp>
        <p:nvSpPr>
          <p:cNvPr id="18" name="文本占位符 16"/>
          <p:cNvSpPr/>
          <p:nvPr/>
        </p:nvSpPr>
        <p:spPr>
          <a:xfrm>
            <a:off x="7811474" y="1617543"/>
            <a:ext cx="1248701" cy="233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339" rIns="12339" anchor="ctr">
            <a:noAutofit/>
          </a:bodyPr>
          <a:lstStyle>
            <a:lvl1pPr defTabSz="868680">
              <a:lnSpc>
                <a:spcPct val="90000"/>
              </a:lnSpc>
              <a:spcBef>
                <a:spcPts val="900"/>
              </a:spcBef>
              <a:defRPr sz="6650" b="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r>
              <a:rPr sz="16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代码托管平台</a:t>
            </a:r>
            <a:endParaRPr sz="1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6789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缩略语表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72937"/>
              </p:ext>
            </p:extLst>
          </p:nvPr>
        </p:nvGraphicFramePr>
        <p:xfrm>
          <a:off x="1507489" y="1048139"/>
          <a:ext cx="8333707" cy="489542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317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7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7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缩略语</a:t>
                      </a:r>
                    </a:p>
                  </a:txBody>
                  <a:tcPr marL="91404" marR="91404" marT="45702" marB="4570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全称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中文释义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AI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Artificial Intelligence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人工智能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CANN</a:t>
                      </a: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Compute Architecture for Neural Networks</a:t>
                      </a:r>
                      <a:endParaRPr lang="zh-CN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神经网络计算架构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DL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Deep Learning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深度学习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API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Application Programming Interface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应用程序接口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SDK</a:t>
                      </a: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Software Development Kit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软件开发工具包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IR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Intermediate Representation 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中间语言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GPU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Graphics processing unit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图形处理器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CPU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Central Processing Unit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中央处理器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IoT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Internet of Things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物联网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GNN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Graph Neural Network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图神经网络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TF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TensorFlow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是一个端到端开源机器学习平台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CUDA</a:t>
                      </a: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Compute Unified Device Architecture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统一计算架构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AKG</a:t>
                      </a: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Auto Kernel Generator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自动算子生成编译器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RT</a:t>
                      </a: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RunTime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运行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DAG</a:t>
                      </a: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Directed Acyclic Graph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有向无环图</a:t>
                      </a: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iOS</a:t>
                      </a:r>
                      <a:endParaRPr lang="en-US" altLang="zh-CN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iPhone Operating System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04" marR="91404" marT="45702" marB="457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40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缩略语表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74677"/>
              </p:ext>
            </p:extLst>
          </p:nvPr>
        </p:nvGraphicFramePr>
        <p:xfrm>
          <a:off x="1509282" y="1049069"/>
          <a:ext cx="8330453" cy="471089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316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6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缩略语</a:t>
                      </a:r>
                    </a:p>
                  </a:txBody>
                  <a:tcPr marL="91404" marR="91404" marT="45702" marB="4570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全称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中文释义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Neural Networks</a:t>
                      </a:r>
                      <a:endParaRPr lang="zh-CN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神经网络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GHLO</a:t>
                      </a: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Graph High Level Optimization </a:t>
                      </a:r>
                      <a:endParaRPr lang="zh-CN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图高层次优化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GLLO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Graph Low Level Optimization 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图低层次优化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UI</a:t>
                      </a: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Application Programming Interface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应用程序接口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FP</a:t>
                      </a:r>
                      <a:endParaRPr lang="en-US" altLang="zh-CN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Forward </a:t>
                      </a:r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Propagration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前向传播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BP</a:t>
                      </a:r>
                      <a:endParaRPr lang="en-US" altLang="zh-CN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Back Propagation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反向传播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marL="0" marR="0" lvl="0" indent="0" algn="ctr" defTabSz="9140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RPC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Remote Procedure Call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远程过程调用协议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ReID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Re-identification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重新识别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NLP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Natural Language Processing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自然语言处理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KB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Kilobyte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千字节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MB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Megabyte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兆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DNN</a:t>
                      </a: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Deep Neural Network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深度神经网络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397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GOMO</a:t>
                      </a: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Generalized Operator Modelling of the Ocean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是一个三维区域海洋模型，由清华大学黄小猛老师开发的用于海洋建模和并行计算的通用模型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BLAS</a:t>
                      </a: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Basic Linear Algebra Subprograms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基础线性代数程序集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229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缩略语表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49481"/>
              </p:ext>
            </p:extLst>
          </p:nvPr>
        </p:nvGraphicFramePr>
        <p:xfrm>
          <a:off x="1694477" y="1714997"/>
          <a:ext cx="8330453" cy="133185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316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6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缩略语</a:t>
                      </a:r>
                    </a:p>
                  </a:txBody>
                  <a:tcPr marL="91404" marR="91404" marT="45702" marB="4570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全称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中文释义</a:t>
                      </a:r>
                    </a:p>
                  </a:txBody>
                  <a:tcPr marL="91404" marR="91404" marT="45702" marB="457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BSI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Bundesamt für Sicherheit in der Informationstechnik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（德国）联邦信息安全办公室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ANNSI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Agence nationale de la sécurité des systèmes d'information</a:t>
                      </a:r>
                      <a:endParaRPr lang="zh-CN" altLang="en-US" sz="12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（法国）网络安全局</a:t>
                      </a:r>
                    </a:p>
                  </a:txBody>
                  <a:tcPr marL="91368" marR="91368" marT="45684" marB="456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251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1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学完本课程后，您将能够：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了解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在华为全栈全场景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解决方案中的作用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了解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的软件架构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了解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的关键技术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lvl="1"/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51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整体介绍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软件架构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关键技术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566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华为</a:t>
            </a:r>
            <a:r>
              <a:rPr lang="en-US" altLang="zh-CN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：构筑业界最强</a:t>
            </a:r>
            <a:r>
              <a:rPr lang="en-US" altLang="zh-CN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算力平台，使能千行百业智能化转型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578" y="515703"/>
            <a:ext cx="12152878" cy="675544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234" y="2219794"/>
            <a:ext cx="251902" cy="25190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54" y="4784037"/>
            <a:ext cx="251902" cy="25190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82" y="2195755"/>
            <a:ext cx="359859" cy="35985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8" y="3230053"/>
            <a:ext cx="323873" cy="323873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84" y="3201489"/>
            <a:ext cx="359859" cy="359859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57" y="3211010"/>
            <a:ext cx="359859" cy="35985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80" y="2214798"/>
            <a:ext cx="359859" cy="35985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20" y="3201489"/>
            <a:ext cx="359859" cy="35985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36" y="2195755"/>
            <a:ext cx="359859" cy="359859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234" y="2220844"/>
            <a:ext cx="251902" cy="25190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01" y="2162916"/>
            <a:ext cx="359859" cy="35985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1288100" y="1460947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行业应用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288100" y="2765363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应用使能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369853" y="4060257"/>
            <a:ext cx="63671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框架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62075" y="4898130"/>
            <a:ext cx="12522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异构计算框架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113372" y="5736002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Atlas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系列硬件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759517" y="2232171"/>
            <a:ext cx="90762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en-US" altLang="zh-CN" sz="1200" dirty="0" err="1">
                <a:solidFill>
                  <a:srgbClr val="CB121D"/>
                </a:solidFill>
                <a:cs typeface="+mn-ea"/>
                <a:sym typeface="+mn-lt"/>
              </a:rPr>
              <a:t>ModelArts</a:t>
            </a:r>
            <a:endParaRPr lang="zh-CN" altLang="en-US" sz="1200" dirty="0">
              <a:solidFill>
                <a:srgbClr val="CB121D"/>
              </a:solidFill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064862" y="2232171"/>
            <a:ext cx="101502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en-US" altLang="zh-CN" sz="1200" dirty="0" err="1">
                <a:solidFill>
                  <a:srgbClr val="CB121D"/>
                </a:solidFill>
                <a:cs typeface="+mn-ea"/>
                <a:sym typeface="+mn-lt"/>
              </a:rPr>
              <a:t>HiAi</a:t>
            </a:r>
            <a:r>
              <a:rPr lang="en-US" altLang="zh-CN" sz="1200" dirty="0">
                <a:solidFill>
                  <a:srgbClr val="CB121D"/>
                </a:solidFill>
                <a:cs typeface="+mn-ea"/>
                <a:sym typeface="+mn-lt"/>
              </a:rPr>
              <a:t> Service</a:t>
            </a:r>
            <a:endParaRPr lang="zh-CN" altLang="en-US" sz="1200" dirty="0">
              <a:solidFill>
                <a:srgbClr val="CB121D"/>
              </a:solidFill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268239" y="2232171"/>
            <a:ext cx="95410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第三方平台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2485054" y="2658973"/>
            <a:ext cx="5865109" cy="0"/>
          </a:xfrm>
          <a:prstGeom prst="line">
            <a:avLst/>
          </a:prstGeom>
          <a:ln w="12700">
            <a:solidFill>
              <a:schemeClr val="tx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4768231" y="2777019"/>
            <a:ext cx="12987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en-US" altLang="zh-CN" sz="1200" b="1" dirty="0" err="1">
                <a:solidFill>
                  <a:srgbClr val="1D1D1A"/>
                </a:solidFill>
                <a:cs typeface="+mn-ea"/>
                <a:sym typeface="+mn-lt"/>
              </a:rPr>
              <a:t>MindX</a:t>
            </a:r>
            <a:r>
              <a:rPr lang="en-US" altLang="zh-CN" sz="1200" b="1" dirty="0">
                <a:solidFill>
                  <a:srgbClr val="1D1D1A"/>
                </a:solidFill>
                <a:cs typeface="+mn-ea"/>
                <a:sym typeface="+mn-lt"/>
              </a:rPr>
              <a:t> </a:t>
            </a:r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使能应用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694583" y="3133230"/>
            <a:ext cx="1107996" cy="50270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>
              <a:lnSpc>
                <a:spcPts val="1599"/>
              </a:lnSpc>
            </a:pPr>
            <a:r>
              <a:rPr lang="en-US" altLang="zh-CN" sz="1200" dirty="0" err="1">
                <a:solidFill>
                  <a:srgbClr val="CB121D"/>
                </a:solidFill>
                <a:cs typeface="+mn-ea"/>
                <a:sym typeface="+mn-lt"/>
              </a:rPr>
              <a:t>MindX</a:t>
            </a:r>
            <a:r>
              <a:rPr lang="en-US" altLang="zh-CN" sz="1200" dirty="0">
                <a:solidFill>
                  <a:srgbClr val="CB121D"/>
                </a:solidFill>
                <a:cs typeface="+mn-ea"/>
                <a:sym typeface="+mn-lt"/>
              </a:rPr>
              <a:t> DL</a:t>
            </a:r>
          </a:p>
          <a:p>
            <a:pPr algn="just" defTabSz="914034">
              <a:lnSpc>
                <a:spcPts val="1599"/>
              </a:lnSpc>
            </a:pPr>
            <a:r>
              <a:rPr lang="zh-CN" altLang="en-US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深度学习使能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206807" y="3133230"/>
            <a:ext cx="1107996" cy="50270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>
              <a:lnSpc>
                <a:spcPts val="1599"/>
              </a:lnSpc>
            </a:pPr>
            <a:r>
              <a:rPr lang="en-US" altLang="zh-CN" sz="1200" dirty="0" err="1">
                <a:solidFill>
                  <a:srgbClr val="CB121D"/>
                </a:solidFill>
                <a:cs typeface="+mn-ea"/>
                <a:sym typeface="+mn-lt"/>
              </a:rPr>
              <a:t>MindX</a:t>
            </a:r>
            <a:r>
              <a:rPr lang="en-US" altLang="zh-CN" sz="1200" dirty="0">
                <a:solidFill>
                  <a:srgbClr val="CB121D"/>
                </a:solidFill>
                <a:cs typeface="+mn-ea"/>
                <a:sym typeface="+mn-lt"/>
              </a:rPr>
              <a:t> Edge</a:t>
            </a:r>
          </a:p>
          <a:p>
            <a:pPr algn="just" defTabSz="914034">
              <a:lnSpc>
                <a:spcPts val="1599"/>
              </a:lnSpc>
            </a:pPr>
            <a:r>
              <a:rPr lang="zh-CN" altLang="en-US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智能边缘使能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818794" y="3133230"/>
            <a:ext cx="952505" cy="50270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>
              <a:lnSpc>
                <a:spcPts val="1599"/>
              </a:lnSpc>
            </a:pPr>
            <a:r>
              <a:rPr lang="en-US" altLang="zh-CN" sz="1200" dirty="0" err="1">
                <a:solidFill>
                  <a:srgbClr val="CB121D"/>
                </a:solidFill>
                <a:cs typeface="+mn-ea"/>
                <a:sym typeface="+mn-lt"/>
              </a:rPr>
              <a:t>ModelZoo</a:t>
            </a:r>
            <a:endParaRPr lang="en-US" altLang="zh-CN" sz="1200" dirty="0">
              <a:solidFill>
                <a:srgbClr val="CB121D"/>
              </a:solidFill>
              <a:cs typeface="+mn-ea"/>
              <a:sym typeface="+mn-lt"/>
            </a:endParaRPr>
          </a:p>
          <a:p>
            <a:pPr algn="just" defTabSz="914034">
              <a:lnSpc>
                <a:spcPts val="1599"/>
              </a:lnSpc>
            </a:pPr>
            <a:r>
              <a:rPr lang="zh-CN" altLang="en-US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优选模型库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303504" y="3133230"/>
            <a:ext cx="970137" cy="50270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>
              <a:lnSpc>
                <a:spcPts val="1599"/>
              </a:lnSpc>
            </a:pPr>
            <a:r>
              <a:rPr lang="en-US" altLang="zh-CN" sz="1200" dirty="0" err="1">
                <a:solidFill>
                  <a:srgbClr val="CB121D"/>
                </a:solidFill>
                <a:cs typeface="+mn-ea"/>
                <a:sym typeface="+mn-lt"/>
              </a:rPr>
              <a:t>MindX</a:t>
            </a:r>
            <a:r>
              <a:rPr lang="en-US" altLang="zh-CN" sz="1200" dirty="0">
                <a:solidFill>
                  <a:srgbClr val="CB121D"/>
                </a:solidFill>
                <a:cs typeface="+mn-ea"/>
                <a:sym typeface="+mn-lt"/>
              </a:rPr>
              <a:t> SDK</a:t>
            </a:r>
          </a:p>
          <a:p>
            <a:pPr algn="just" defTabSz="914034">
              <a:lnSpc>
                <a:spcPts val="1599"/>
              </a:lnSpc>
            </a:pPr>
            <a:r>
              <a:rPr lang="zh-CN" altLang="en-US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行业</a:t>
            </a:r>
            <a:r>
              <a:rPr lang="en-US" altLang="zh-CN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SDK</a:t>
            </a:r>
            <a:endParaRPr lang="zh-CN" altLang="en-US" sz="1200" dirty="0">
              <a:solidFill>
                <a:srgbClr val="EBEBEB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115337" y="4778726"/>
            <a:ext cx="61427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en-US" altLang="zh-CN" sz="1200" dirty="0">
                <a:solidFill>
                  <a:srgbClr val="CB121D"/>
                </a:solidFill>
                <a:cs typeface="+mn-ea"/>
                <a:sym typeface="+mn-lt"/>
              </a:rPr>
              <a:t>CANN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767624" y="5050996"/>
            <a:ext cx="3108543" cy="2846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>
              <a:lnSpc>
                <a:spcPts val="1599"/>
              </a:lnSpc>
            </a:pPr>
            <a:r>
              <a:rPr lang="zh-CN" altLang="en-US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统一异构计算架构，释放昇腾硬件澎湃算力</a:t>
            </a:r>
          </a:p>
        </p:txBody>
      </p:sp>
      <p:pic>
        <p:nvPicPr>
          <p:cNvPr id="69" name="SDC - 半罩球 X系列.331.png" descr="SDC - 半罩球 X系列.331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1130" y="5768126"/>
            <a:ext cx="353048" cy="4141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0" name="Picture 2" descr="Picture 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525568" y="5789413"/>
            <a:ext cx="264678" cy="35252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71" name="组合 2"/>
          <p:cNvGrpSpPr/>
          <p:nvPr/>
        </p:nvGrpSpPr>
        <p:grpSpPr>
          <a:xfrm>
            <a:off x="10606194" y="5809561"/>
            <a:ext cx="603980" cy="284437"/>
            <a:chOff x="155230" y="97866"/>
            <a:chExt cx="1189665" cy="560256"/>
          </a:xfrm>
        </p:grpSpPr>
        <p:sp>
          <p:nvSpPr>
            <p:cNvPr id="72" name="Freeform 8"/>
            <p:cNvSpPr/>
            <p:nvPr/>
          </p:nvSpPr>
          <p:spPr>
            <a:xfrm>
              <a:off x="155230" y="97866"/>
              <a:ext cx="888662" cy="560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47" y="12897"/>
                  </a:moveTo>
                  <a:lnTo>
                    <a:pt x="19319" y="12559"/>
                  </a:lnTo>
                  <a:lnTo>
                    <a:pt x="19276" y="12220"/>
                  </a:lnTo>
                  <a:lnTo>
                    <a:pt x="19227" y="11894"/>
                  </a:lnTo>
                  <a:lnTo>
                    <a:pt x="19115" y="11269"/>
                  </a:lnTo>
                  <a:lnTo>
                    <a:pt x="19045" y="10956"/>
                  </a:lnTo>
                  <a:lnTo>
                    <a:pt x="18968" y="10657"/>
                  </a:lnTo>
                  <a:lnTo>
                    <a:pt x="18883" y="10370"/>
                  </a:lnTo>
                  <a:lnTo>
                    <a:pt x="18792" y="10083"/>
                  </a:lnTo>
                  <a:lnTo>
                    <a:pt x="18694" y="9810"/>
                  </a:lnTo>
                  <a:lnTo>
                    <a:pt x="18483" y="9289"/>
                  </a:lnTo>
                  <a:lnTo>
                    <a:pt x="18371" y="9041"/>
                  </a:lnTo>
                  <a:lnTo>
                    <a:pt x="18245" y="8794"/>
                  </a:lnTo>
                  <a:lnTo>
                    <a:pt x="17992" y="8351"/>
                  </a:lnTo>
                  <a:lnTo>
                    <a:pt x="17851" y="8142"/>
                  </a:lnTo>
                  <a:lnTo>
                    <a:pt x="17571" y="7752"/>
                  </a:lnTo>
                  <a:lnTo>
                    <a:pt x="17262" y="7413"/>
                  </a:lnTo>
                  <a:lnTo>
                    <a:pt x="17107" y="7269"/>
                  </a:lnTo>
                  <a:lnTo>
                    <a:pt x="16939" y="7126"/>
                  </a:lnTo>
                  <a:lnTo>
                    <a:pt x="16777" y="6996"/>
                  </a:lnTo>
                  <a:lnTo>
                    <a:pt x="16609" y="6892"/>
                  </a:lnTo>
                  <a:lnTo>
                    <a:pt x="16433" y="6787"/>
                  </a:lnTo>
                  <a:lnTo>
                    <a:pt x="16258" y="6709"/>
                  </a:lnTo>
                  <a:lnTo>
                    <a:pt x="15893" y="6579"/>
                  </a:lnTo>
                  <a:lnTo>
                    <a:pt x="15710" y="6540"/>
                  </a:lnTo>
                  <a:lnTo>
                    <a:pt x="15331" y="6514"/>
                  </a:lnTo>
                  <a:lnTo>
                    <a:pt x="15100" y="6527"/>
                  </a:lnTo>
                  <a:lnTo>
                    <a:pt x="14868" y="6566"/>
                  </a:lnTo>
                  <a:lnTo>
                    <a:pt x="14784" y="6201"/>
                  </a:lnTo>
                  <a:lnTo>
                    <a:pt x="14685" y="5849"/>
                  </a:lnTo>
                  <a:lnTo>
                    <a:pt x="14587" y="5511"/>
                  </a:lnTo>
                  <a:lnTo>
                    <a:pt x="14482" y="5172"/>
                  </a:lnTo>
                  <a:lnTo>
                    <a:pt x="14370" y="4846"/>
                  </a:lnTo>
                  <a:lnTo>
                    <a:pt x="14250" y="4521"/>
                  </a:lnTo>
                  <a:lnTo>
                    <a:pt x="14124" y="4208"/>
                  </a:lnTo>
                  <a:lnTo>
                    <a:pt x="13998" y="3908"/>
                  </a:lnTo>
                  <a:lnTo>
                    <a:pt x="13857" y="3609"/>
                  </a:lnTo>
                  <a:lnTo>
                    <a:pt x="13717" y="3335"/>
                  </a:lnTo>
                  <a:lnTo>
                    <a:pt x="13569" y="3062"/>
                  </a:lnTo>
                  <a:lnTo>
                    <a:pt x="13415" y="2788"/>
                  </a:lnTo>
                  <a:lnTo>
                    <a:pt x="13260" y="2540"/>
                  </a:lnTo>
                  <a:lnTo>
                    <a:pt x="13099" y="2293"/>
                  </a:lnTo>
                  <a:lnTo>
                    <a:pt x="12931" y="2058"/>
                  </a:lnTo>
                  <a:lnTo>
                    <a:pt x="12762" y="1837"/>
                  </a:lnTo>
                  <a:lnTo>
                    <a:pt x="12587" y="1615"/>
                  </a:lnTo>
                  <a:lnTo>
                    <a:pt x="12404" y="1420"/>
                  </a:lnTo>
                  <a:lnTo>
                    <a:pt x="12222" y="1238"/>
                  </a:lnTo>
                  <a:lnTo>
                    <a:pt x="12032" y="1055"/>
                  </a:lnTo>
                  <a:lnTo>
                    <a:pt x="11639" y="743"/>
                  </a:lnTo>
                  <a:lnTo>
                    <a:pt x="11442" y="599"/>
                  </a:lnTo>
                  <a:lnTo>
                    <a:pt x="11035" y="365"/>
                  </a:lnTo>
                  <a:lnTo>
                    <a:pt x="10825" y="274"/>
                  </a:lnTo>
                  <a:lnTo>
                    <a:pt x="10614" y="195"/>
                  </a:lnTo>
                  <a:lnTo>
                    <a:pt x="10396" y="117"/>
                  </a:lnTo>
                  <a:lnTo>
                    <a:pt x="10179" y="65"/>
                  </a:lnTo>
                  <a:lnTo>
                    <a:pt x="9961" y="26"/>
                  </a:lnTo>
                  <a:lnTo>
                    <a:pt x="9736" y="0"/>
                  </a:lnTo>
                  <a:lnTo>
                    <a:pt x="9512" y="0"/>
                  </a:lnTo>
                  <a:lnTo>
                    <a:pt x="9231" y="13"/>
                  </a:lnTo>
                  <a:lnTo>
                    <a:pt x="8950" y="52"/>
                  </a:lnTo>
                  <a:lnTo>
                    <a:pt x="8677" y="104"/>
                  </a:lnTo>
                  <a:lnTo>
                    <a:pt x="8403" y="195"/>
                  </a:lnTo>
                  <a:lnTo>
                    <a:pt x="8136" y="300"/>
                  </a:lnTo>
                  <a:lnTo>
                    <a:pt x="7869" y="430"/>
                  </a:lnTo>
                  <a:lnTo>
                    <a:pt x="7609" y="586"/>
                  </a:lnTo>
                  <a:lnTo>
                    <a:pt x="7357" y="756"/>
                  </a:lnTo>
                  <a:lnTo>
                    <a:pt x="7111" y="951"/>
                  </a:lnTo>
                  <a:lnTo>
                    <a:pt x="6872" y="1172"/>
                  </a:lnTo>
                  <a:lnTo>
                    <a:pt x="6641" y="1407"/>
                  </a:lnTo>
                  <a:lnTo>
                    <a:pt x="6409" y="1668"/>
                  </a:lnTo>
                  <a:lnTo>
                    <a:pt x="6191" y="1928"/>
                  </a:lnTo>
                  <a:lnTo>
                    <a:pt x="5974" y="2228"/>
                  </a:lnTo>
                  <a:lnTo>
                    <a:pt x="5770" y="2527"/>
                  </a:lnTo>
                  <a:lnTo>
                    <a:pt x="5567" y="2853"/>
                  </a:lnTo>
                  <a:lnTo>
                    <a:pt x="5377" y="3192"/>
                  </a:lnTo>
                  <a:lnTo>
                    <a:pt x="5195" y="3557"/>
                  </a:lnTo>
                  <a:lnTo>
                    <a:pt x="5026" y="3921"/>
                  </a:lnTo>
                  <a:lnTo>
                    <a:pt x="4865" y="4312"/>
                  </a:lnTo>
                  <a:lnTo>
                    <a:pt x="4703" y="4716"/>
                  </a:lnTo>
                  <a:lnTo>
                    <a:pt x="4563" y="5120"/>
                  </a:lnTo>
                  <a:lnTo>
                    <a:pt x="4430" y="5550"/>
                  </a:lnTo>
                  <a:lnTo>
                    <a:pt x="4303" y="5993"/>
                  </a:lnTo>
                  <a:lnTo>
                    <a:pt x="4191" y="6436"/>
                  </a:lnTo>
                  <a:lnTo>
                    <a:pt x="4086" y="6892"/>
                  </a:lnTo>
                  <a:lnTo>
                    <a:pt x="3994" y="7374"/>
                  </a:lnTo>
                  <a:lnTo>
                    <a:pt x="3917" y="7843"/>
                  </a:lnTo>
                  <a:lnTo>
                    <a:pt x="3847" y="8338"/>
                  </a:lnTo>
                  <a:lnTo>
                    <a:pt x="3791" y="8833"/>
                  </a:lnTo>
                  <a:lnTo>
                    <a:pt x="3749" y="9341"/>
                  </a:lnTo>
                  <a:lnTo>
                    <a:pt x="3713" y="9862"/>
                  </a:lnTo>
                  <a:lnTo>
                    <a:pt x="3587" y="9823"/>
                  </a:lnTo>
                  <a:lnTo>
                    <a:pt x="3320" y="9771"/>
                  </a:lnTo>
                  <a:lnTo>
                    <a:pt x="3187" y="9771"/>
                  </a:lnTo>
                  <a:lnTo>
                    <a:pt x="3019" y="9784"/>
                  </a:lnTo>
                  <a:lnTo>
                    <a:pt x="2857" y="9797"/>
                  </a:lnTo>
                  <a:lnTo>
                    <a:pt x="2703" y="9836"/>
                  </a:lnTo>
                  <a:lnTo>
                    <a:pt x="2541" y="9888"/>
                  </a:lnTo>
                  <a:lnTo>
                    <a:pt x="2387" y="9953"/>
                  </a:lnTo>
                  <a:lnTo>
                    <a:pt x="2239" y="10031"/>
                  </a:lnTo>
                  <a:lnTo>
                    <a:pt x="1944" y="10240"/>
                  </a:lnTo>
                  <a:lnTo>
                    <a:pt x="1804" y="10357"/>
                  </a:lnTo>
                  <a:lnTo>
                    <a:pt x="1664" y="10487"/>
                  </a:lnTo>
                  <a:lnTo>
                    <a:pt x="1530" y="10631"/>
                  </a:lnTo>
                  <a:lnTo>
                    <a:pt x="1278" y="10943"/>
                  </a:lnTo>
                  <a:lnTo>
                    <a:pt x="1039" y="11308"/>
                  </a:lnTo>
                  <a:lnTo>
                    <a:pt x="934" y="11503"/>
                  </a:lnTo>
                  <a:lnTo>
                    <a:pt x="723" y="11920"/>
                  </a:lnTo>
                  <a:lnTo>
                    <a:pt x="632" y="12142"/>
                  </a:lnTo>
                  <a:lnTo>
                    <a:pt x="541" y="12376"/>
                  </a:lnTo>
                  <a:lnTo>
                    <a:pt x="456" y="12624"/>
                  </a:lnTo>
                  <a:lnTo>
                    <a:pt x="316" y="13119"/>
                  </a:lnTo>
                  <a:lnTo>
                    <a:pt x="246" y="13379"/>
                  </a:lnTo>
                  <a:lnTo>
                    <a:pt x="190" y="13653"/>
                  </a:lnTo>
                  <a:lnTo>
                    <a:pt x="140" y="13927"/>
                  </a:lnTo>
                  <a:lnTo>
                    <a:pt x="98" y="14213"/>
                  </a:lnTo>
                  <a:lnTo>
                    <a:pt x="63" y="14487"/>
                  </a:lnTo>
                  <a:lnTo>
                    <a:pt x="35" y="14786"/>
                  </a:lnTo>
                  <a:lnTo>
                    <a:pt x="14" y="15086"/>
                  </a:lnTo>
                  <a:lnTo>
                    <a:pt x="0" y="15386"/>
                  </a:lnTo>
                  <a:lnTo>
                    <a:pt x="0" y="15985"/>
                  </a:lnTo>
                  <a:lnTo>
                    <a:pt x="14" y="16285"/>
                  </a:lnTo>
                  <a:lnTo>
                    <a:pt x="35" y="16584"/>
                  </a:lnTo>
                  <a:lnTo>
                    <a:pt x="63" y="16871"/>
                  </a:lnTo>
                  <a:lnTo>
                    <a:pt x="98" y="17158"/>
                  </a:lnTo>
                  <a:lnTo>
                    <a:pt x="140" y="17444"/>
                  </a:lnTo>
                  <a:lnTo>
                    <a:pt x="190" y="17718"/>
                  </a:lnTo>
                  <a:lnTo>
                    <a:pt x="246" y="17991"/>
                  </a:lnTo>
                  <a:lnTo>
                    <a:pt x="316" y="18252"/>
                  </a:lnTo>
                  <a:lnTo>
                    <a:pt x="456" y="18747"/>
                  </a:lnTo>
                  <a:lnTo>
                    <a:pt x="541" y="18994"/>
                  </a:lnTo>
                  <a:lnTo>
                    <a:pt x="632" y="19229"/>
                  </a:lnTo>
                  <a:lnTo>
                    <a:pt x="723" y="19450"/>
                  </a:lnTo>
                  <a:lnTo>
                    <a:pt x="934" y="19867"/>
                  </a:lnTo>
                  <a:lnTo>
                    <a:pt x="1039" y="20063"/>
                  </a:lnTo>
                  <a:lnTo>
                    <a:pt x="1278" y="20428"/>
                  </a:lnTo>
                  <a:lnTo>
                    <a:pt x="1530" y="20740"/>
                  </a:lnTo>
                  <a:lnTo>
                    <a:pt x="1664" y="20883"/>
                  </a:lnTo>
                  <a:lnTo>
                    <a:pt x="1804" y="21014"/>
                  </a:lnTo>
                  <a:lnTo>
                    <a:pt x="1944" y="21131"/>
                  </a:lnTo>
                  <a:lnTo>
                    <a:pt x="2239" y="21339"/>
                  </a:lnTo>
                  <a:lnTo>
                    <a:pt x="2387" y="21418"/>
                  </a:lnTo>
                  <a:lnTo>
                    <a:pt x="2541" y="21483"/>
                  </a:lnTo>
                  <a:lnTo>
                    <a:pt x="2703" y="21535"/>
                  </a:lnTo>
                  <a:lnTo>
                    <a:pt x="2857" y="21574"/>
                  </a:lnTo>
                  <a:lnTo>
                    <a:pt x="3019" y="21587"/>
                  </a:lnTo>
                  <a:lnTo>
                    <a:pt x="3187" y="21600"/>
                  </a:lnTo>
                  <a:lnTo>
                    <a:pt x="19375" y="21600"/>
                  </a:lnTo>
                  <a:lnTo>
                    <a:pt x="19613" y="21548"/>
                  </a:lnTo>
                  <a:lnTo>
                    <a:pt x="19726" y="21509"/>
                  </a:lnTo>
                  <a:lnTo>
                    <a:pt x="19950" y="21405"/>
                  </a:lnTo>
                  <a:lnTo>
                    <a:pt x="20063" y="21339"/>
                  </a:lnTo>
                  <a:lnTo>
                    <a:pt x="20168" y="21261"/>
                  </a:lnTo>
                  <a:lnTo>
                    <a:pt x="20273" y="21170"/>
                  </a:lnTo>
                  <a:lnTo>
                    <a:pt x="20372" y="21079"/>
                  </a:lnTo>
                  <a:lnTo>
                    <a:pt x="20470" y="20975"/>
                  </a:lnTo>
                  <a:lnTo>
                    <a:pt x="20568" y="20857"/>
                  </a:lnTo>
                  <a:lnTo>
                    <a:pt x="20659" y="20740"/>
                  </a:lnTo>
                  <a:lnTo>
                    <a:pt x="20744" y="20610"/>
                  </a:lnTo>
                  <a:lnTo>
                    <a:pt x="20912" y="20323"/>
                  </a:lnTo>
                  <a:lnTo>
                    <a:pt x="21066" y="20011"/>
                  </a:lnTo>
                  <a:lnTo>
                    <a:pt x="21137" y="19854"/>
                  </a:lnTo>
                  <a:lnTo>
                    <a:pt x="21200" y="19685"/>
                  </a:lnTo>
                  <a:lnTo>
                    <a:pt x="21263" y="19503"/>
                  </a:lnTo>
                  <a:lnTo>
                    <a:pt x="21319" y="19320"/>
                  </a:lnTo>
                  <a:lnTo>
                    <a:pt x="21368" y="19138"/>
                  </a:lnTo>
                  <a:lnTo>
                    <a:pt x="21417" y="18942"/>
                  </a:lnTo>
                  <a:lnTo>
                    <a:pt x="21460" y="18747"/>
                  </a:lnTo>
                  <a:lnTo>
                    <a:pt x="21530" y="18330"/>
                  </a:lnTo>
                  <a:lnTo>
                    <a:pt x="21551" y="18122"/>
                  </a:lnTo>
                  <a:lnTo>
                    <a:pt x="21572" y="17900"/>
                  </a:lnTo>
                  <a:lnTo>
                    <a:pt x="21586" y="17692"/>
                  </a:lnTo>
                  <a:lnTo>
                    <a:pt x="21600" y="17470"/>
                  </a:lnTo>
                  <a:lnTo>
                    <a:pt x="21600" y="17027"/>
                  </a:lnTo>
                  <a:lnTo>
                    <a:pt x="21586" y="16806"/>
                  </a:lnTo>
                  <a:lnTo>
                    <a:pt x="21558" y="16389"/>
                  </a:lnTo>
                  <a:lnTo>
                    <a:pt x="21502" y="15972"/>
                  </a:lnTo>
                  <a:lnTo>
                    <a:pt x="21467" y="15777"/>
                  </a:lnTo>
                  <a:lnTo>
                    <a:pt x="21425" y="15581"/>
                  </a:lnTo>
                  <a:lnTo>
                    <a:pt x="21382" y="15399"/>
                  </a:lnTo>
                  <a:lnTo>
                    <a:pt x="21333" y="15216"/>
                  </a:lnTo>
                  <a:lnTo>
                    <a:pt x="21277" y="15034"/>
                  </a:lnTo>
                  <a:lnTo>
                    <a:pt x="21221" y="14865"/>
                  </a:lnTo>
                  <a:lnTo>
                    <a:pt x="21158" y="14695"/>
                  </a:lnTo>
                  <a:lnTo>
                    <a:pt x="21088" y="14526"/>
                  </a:lnTo>
                  <a:lnTo>
                    <a:pt x="21017" y="14370"/>
                  </a:lnTo>
                  <a:lnTo>
                    <a:pt x="20947" y="14226"/>
                  </a:lnTo>
                  <a:lnTo>
                    <a:pt x="20870" y="14083"/>
                  </a:lnTo>
                  <a:lnTo>
                    <a:pt x="20786" y="13940"/>
                  </a:lnTo>
                  <a:lnTo>
                    <a:pt x="20701" y="13809"/>
                  </a:lnTo>
                  <a:lnTo>
                    <a:pt x="20519" y="13575"/>
                  </a:lnTo>
                  <a:lnTo>
                    <a:pt x="20428" y="13471"/>
                  </a:lnTo>
                  <a:lnTo>
                    <a:pt x="20231" y="13288"/>
                  </a:lnTo>
                  <a:lnTo>
                    <a:pt x="20126" y="13197"/>
                  </a:lnTo>
                  <a:lnTo>
                    <a:pt x="19915" y="13067"/>
                  </a:lnTo>
                  <a:lnTo>
                    <a:pt x="19803" y="13015"/>
                  </a:lnTo>
                  <a:lnTo>
                    <a:pt x="19698" y="12963"/>
                  </a:lnTo>
                  <a:lnTo>
                    <a:pt x="19578" y="12937"/>
                  </a:lnTo>
                  <a:lnTo>
                    <a:pt x="19466" y="12910"/>
                  </a:lnTo>
                  <a:lnTo>
                    <a:pt x="19347" y="1289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5000"/>
                  </a:srgbClr>
                </a:gs>
              </a:gsLst>
              <a:lin ang="5400000" scaled="0"/>
            </a:gradFill>
            <a:ln w="6350" cap="flat">
              <a:solidFill>
                <a:schemeClr val="tx2">
                  <a:lumMod val="50000"/>
                </a:schemeClr>
              </a:solidFill>
              <a:prstDash val="solid"/>
              <a:round/>
            </a:ln>
            <a:effectLst/>
          </p:spPr>
          <p:txBody>
            <a:bodyPr wrap="square" lIns="27082" tIns="27082" rIns="27082" bIns="27082" numCol="1" anchor="ctr">
              <a:noAutofit/>
            </a:bodyPr>
            <a:lstStyle/>
            <a:p>
              <a:pPr defTabSz="1924170">
                <a:defRPr sz="1400" b="0">
                  <a:latin typeface="Arial"/>
                  <a:ea typeface="Arial"/>
                  <a:cs typeface="Arial"/>
                  <a:sym typeface="Arial"/>
                </a:defRPr>
              </a:pPr>
              <a:endParaRPr sz="120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73" name="矩形 55"/>
            <p:cNvSpPr txBox="1"/>
            <p:nvPr/>
          </p:nvSpPr>
          <p:spPr>
            <a:xfrm>
              <a:off x="206929" y="416857"/>
              <a:ext cx="1137966" cy="2244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3248295">
                <a:defRPr sz="14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200" dirty="0">
                  <a:solidFill>
                    <a:srgbClr val="1D1D1A"/>
                  </a:solidFill>
                  <a:latin typeface="+mn-lt"/>
                  <a:ea typeface="+mn-ea"/>
                  <a:cs typeface="+mn-ea"/>
                  <a:sym typeface="+mn-lt"/>
                </a:rPr>
                <a:t>Cloud</a:t>
              </a: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8720115" y="2564596"/>
            <a:ext cx="369332" cy="2269211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 defTabSz="914034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全流程开发工具链   </a:t>
            </a:r>
            <a:r>
              <a:rPr lang="en-US" altLang="zh-CN" sz="1200" dirty="0" err="1">
                <a:solidFill>
                  <a:srgbClr val="CB121D"/>
                </a:solidFill>
                <a:cs typeface="+mn-ea"/>
                <a:sym typeface="+mn-lt"/>
              </a:rPr>
              <a:t>MindStudio</a:t>
            </a:r>
            <a:endParaRPr lang="en-US" altLang="zh-CN" sz="1200" dirty="0">
              <a:solidFill>
                <a:srgbClr val="CB121D"/>
              </a:solidFill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624637" y="2564595"/>
            <a:ext cx="369332" cy="2655535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 defTabSz="914034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管理运维工具   </a:t>
            </a:r>
            <a:r>
              <a:rPr lang="en-US" altLang="zh-CN" sz="1200" dirty="0" err="1">
                <a:solidFill>
                  <a:srgbClr val="CB121D"/>
                </a:solidFill>
                <a:cs typeface="+mn-ea"/>
                <a:sym typeface="+mn-lt"/>
              </a:rPr>
              <a:t>FusionDirector</a:t>
            </a:r>
            <a:r>
              <a:rPr lang="en-US" altLang="zh-CN" sz="1200" dirty="0">
                <a:solidFill>
                  <a:srgbClr val="CB121D"/>
                </a:solidFill>
                <a:cs typeface="+mn-ea"/>
                <a:sym typeface="+mn-lt"/>
              </a:rPr>
              <a:t>/Smart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0538680" y="2564597"/>
            <a:ext cx="369332" cy="2206694"/>
          </a:xfrm>
          <a:prstGeom prst="rect">
            <a:avLst/>
          </a:prstGeom>
          <a:noFill/>
        </p:spPr>
        <p:txBody>
          <a:bodyPr vert="eaVert" wrap="none" rtlCol="0" anchor="ctr">
            <a:spAutoFit/>
          </a:bodyPr>
          <a:lstStyle/>
          <a:p>
            <a:pPr algn="ctr" defTabSz="914034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昇腾社区   </a:t>
            </a:r>
            <a:r>
              <a:rPr lang="en-US" altLang="zh-CN" sz="1200" dirty="0">
                <a:solidFill>
                  <a:srgbClr val="CB121D"/>
                </a:solidFill>
                <a:cs typeface="+mn-ea"/>
                <a:sym typeface="+mn-lt"/>
              </a:rPr>
              <a:t>ascend.huawei.com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64" y="5682954"/>
            <a:ext cx="775235" cy="582023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670" y="5658230"/>
            <a:ext cx="781999" cy="58710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78" y="5740380"/>
            <a:ext cx="622071" cy="467032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73" y="5758039"/>
            <a:ext cx="641633" cy="48171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71" y="5682144"/>
            <a:ext cx="785685" cy="589868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42" y="5758285"/>
            <a:ext cx="578352" cy="43421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37" y="5697388"/>
            <a:ext cx="738386" cy="554357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36" y="5706909"/>
            <a:ext cx="713021" cy="535315"/>
          </a:xfrm>
          <a:prstGeom prst="rect">
            <a:avLst/>
          </a:prstGeom>
        </p:spPr>
      </p:pic>
      <p:cxnSp>
        <p:nvCxnSpPr>
          <p:cNvPr id="85" name="直接连接符 84"/>
          <p:cNvCxnSpPr/>
          <p:nvPr/>
        </p:nvCxnSpPr>
        <p:spPr>
          <a:xfrm rot="5400000">
            <a:off x="4085016" y="5875999"/>
            <a:ext cx="575775" cy="0"/>
          </a:xfrm>
          <a:prstGeom prst="line">
            <a:avLst/>
          </a:prstGeom>
          <a:ln w="12700">
            <a:solidFill>
              <a:schemeClr val="tx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5400000">
            <a:off x="6560549" y="5875999"/>
            <a:ext cx="575775" cy="0"/>
          </a:xfrm>
          <a:prstGeom prst="line">
            <a:avLst/>
          </a:prstGeom>
          <a:ln w="12700">
            <a:solidFill>
              <a:schemeClr val="tx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3144129" y="5519149"/>
            <a:ext cx="33855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端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5419716" y="5519149"/>
            <a:ext cx="33855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边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8942589" y="5519149"/>
            <a:ext cx="33855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zh-CN" altLang="en-US" sz="1200" b="1" dirty="0">
                <a:solidFill>
                  <a:srgbClr val="1D1D1A"/>
                </a:solidFill>
                <a:cs typeface="+mn-ea"/>
                <a:sym typeface="+mn-lt"/>
              </a:rPr>
              <a:t>云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4191997" y="1445824"/>
            <a:ext cx="4493539" cy="2975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034">
              <a:lnSpc>
                <a:spcPts val="1599"/>
              </a:lnSpc>
            </a:pPr>
            <a:r>
              <a:rPr lang="zh-CN" altLang="en-US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能源、金融、公共、交通、运营商、制造、教育等更多行业应用</a:t>
            </a:r>
          </a:p>
        </p:txBody>
      </p:sp>
      <p:pic>
        <p:nvPicPr>
          <p:cNvPr id="91" name="图片 90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67"/>
          <a:stretch/>
        </p:blipFill>
        <p:spPr>
          <a:xfrm>
            <a:off x="4476085" y="3822669"/>
            <a:ext cx="569618" cy="39892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4965647" y="3940854"/>
            <a:ext cx="124906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/>
            <a:r>
              <a:rPr lang="zh-CN" altLang="en-US" sz="1200" dirty="0">
                <a:solidFill>
                  <a:srgbClr val="CB121D"/>
                </a:solidFill>
                <a:cs typeface="+mn-ea"/>
                <a:sym typeface="+mn-lt"/>
              </a:rPr>
              <a:t>昇思</a:t>
            </a:r>
            <a:r>
              <a:rPr lang="en-US" altLang="zh-CN" sz="1200" dirty="0" err="1">
                <a:solidFill>
                  <a:srgbClr val="CB121D"/>
                </a:solidFill>
                <a:cs typeface="+mn-ea"/>
                <a:sym typeface="+mn-lt"/>
              </a:rPr>
              <a:t>MindSpore</a:t>
            </a:r>
            <a:endParaRPr lang="en-US" altLang="zh-CN" sz="1200" dirty="0">
              <a:solidFill>
                <a:srgbClr val="CB121D"/>
              </a:solidFill>
              <a:cs typeface="+mn-ea"/>
              <a:sym typeface="+mn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3655228" y="4213124"/>
            <a:ext cx="3252814" cy="2846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just" defTabSz="914034">
              <a:lnSpc>
                <a:spcPts val="1599"/>
              </a:lnSpc>
            </a:pPr>
            <a:r>
              <a:rPr lang="zh-CN" altLang="en-US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匹配昇腾</a:t>
            </a:r>
            <a:r>
              <a:rPr lang="en-US" altLang="zh-CN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EBEBEB">
                    <a:lumMod val="50000"/>
                  </a:srgbClr>
                </a:solidFill>
                <a:cs typeface="+mn-ea"/>
                <a:sym typeface="+mn-lt"/>
              </a:rPr>
              <a:t>处理器算力的全场景深度学习框架</a:t>
            </a:r>
          </a:p>
        </p:txBody>
      </p:sp>
    </p:spTree>
    <p:extLst>
      <p:ext uri="{BB962C8B-B14F-4D97-AF65-F5344CB8AC3E}">
        <p14:creationId xmlns:p14="http://schemas.microsoft.com/office/powerpoint/2010/main" val="401080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整体介绍</a:t>
            </a:r>
          </a:p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软件架构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关键技术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1152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085171" y="1385887"/>
            <a:ext cx="6958942" cy="4891619"/>
            <a:chOff x="2309479" y="1006135"/>
            <a:chExt cx="7171702" cy="5258349"/>
          </a:xfrm>
        </p:grpSpPr>
        <p:sp>
          <p:nvSpPr>
            <p:cNvPr id="91" name="矩形 90"/>
            <p:cNvSpPr/>
            <p:nvPr/>
          </p:nvSpPr>
          <p:spPr>
            <a:xfrm>
              <a:off x="2309480" y="1006135"/>
              <a:ext cx="2867024" cy="80243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14034"/>
              <a:r>
                <a:rPr lang="en-US" altLang="zh-CN" sz="1400" b="1" dirty="0">
                  <a:solidFill>
                    <a:srgbClr val="1D1D1A"/>
                  </a:solidFill>
                  <a:cs typeface="+mn-ea"/>
                  <a:sym typeface="+mn-lt"/>
                </a:rPr>
                <a:t>Model Zoo</a:t>
              </a:r>
            </a:p>
            <a:p>
              <a:pPr algn="ctr" defTabSz="914034"/>
              <a:endParaRPr lang="zh-CN" altLang="en-US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204656" y="1006135"/>
              <a:ext cx="2028845" cy="802433"/>
            </a:xfrm>
            <a:prstGeom prst="rect">
              <a:avLst/>
            </a:prstGeom>
            <a:solidFill>
              <a:srgbClr val="EB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1D1D1A"/>
                  </a:solidFill>
                  <a:cs typeface="+mn-ea"/>
                  <a:sym typeface="+mn-lt"/>
                </a:rPr>
                <a:t>Extend</a:t>
              </a:r>
            </a:p>
            <a:p>
              <a:pPr algn="ctr" defTabSz="914034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GNN/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深度概率编程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/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强化学习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2309479" y="2820158"/>
              <a:ext cx="979023" cy="2269211"/>
            </a:xfrm>
            <a:prstGeom prst="rect">
              <a:avLst/>
            </a:prstGeom>
            <a:solidFill>
              <a:srgbClr val="CCE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14034"/>
              <a:r>
                <a:rPr lang="en-US" altLang="zh-CN" b="1" dirty="0">
                  <a:solidFill>
                    <a:srgbClr val="1D1D1A"/>
                  </a:solidFill>
                  <a:cs typeface="+mn-ea"/>
                  <a:sym typeface="+mn-lt"/>
                </a:rPr>
                <a:t>Data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3387690" y="4460678"/>
              <a:ext cx="5081236" cy="628691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/>
              <a:r>
                <a:rPr lang="en-US" altLang="zh-CN" sz="1600" dirty="0">
                  <a:solidFill>
                    <a:srgbClr val="1D1D1A"/>
                  </a:solidFill>
                  <a:cs typeface="+mn-ea"/>
                  <a:sym typeface="+mn-lt"/>
                </a:rPr>
                <a:t>  </a:t>
              </a:r>
              <a:r>
                <a:rPr lang="en-US" altLang="zh-CN" sz="1400" b="1" dirty="0">
                  <a:solidFill>
                    <a:srgbClr val="1D1D1A"/>
                  </a:solidFill>
                  <a:cs typeface="+mn-ea"/>
                  <a:sym typeface="+mn-lt"/>
                </a:rPr>
                <a:t>Runtime</a:t>
              </a:r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400" b="1" dirty="0">
                  <a:solidFill>
                    <a:srgbClr val="1D1D1A"/>
                  </a:solidFill>
                  <a:cs typeface="+mn-ea"/>
                  <a:sym typeface="+mn-lt"/>
                </a:rPr>
                <a:t>Cloud/Lite</a:t>
              </a:r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3629199" y="4820219"/>
              <a:ext cx="1373058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异构调度</a:t>
              </a:r>
              <a:endParaRPr lang="en-US" altLang="zh-CN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5248091" y="4820219"/>
              <a:ext cx="1373058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异构并行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3403998" y="2820158"/>
              <a:ext cx="5064929" cy="1531415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/>
              <a:r>
                <a:rPr lang="en-US" altLang="zh-CN" sz="1400" b="1" dirty="0">
                  <a:solidFill>
                    <a:srgbClr val="1D1D1A"/>
                  </a:solidFill>
                  <a:cs typeface="+mn-ea"/>
                  <a:sym typeface="+mn-lt"/>
                </a:rPr>
                <a:t>Compiler</a:t>
              </a:r>
              <a:endParaRPr lang="zh-CN" altLang="en-US" sz="14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3564697" y="3734456"/>
              <a:ext cx="4760296" cy="2475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en-US" altLang="zh-CN" sz="1200" b="1" dirty="0">
                  <a:solidFill>
                    <a:srgbClr val="1D1D1A"/>
                  </a:solidFill>
                  <a:cs typeface="+mn-ea"/>
                  <a:sym typeface="+mn-lt"/>
                </a:rPr>
                <a:t>MindIR</a:t>
              </a:r>
              <a:endParaRPr lang="zh-CN" altLang="en-US" sz="12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7098564" y="3126151"/>
              <a:ext cx="1226427" cy="54885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量化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/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剪枝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/….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11" name="圆角矩形 110"/>
            <p:cNvSpPr/>
            <p:nvPr/>
          </p:nvSpPr>
          <p:spPr>
            <a:xfrm>
              <a:off x="5720626" y="4037078"/>
              <a:ext cx="2604365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MindAKG(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算子自动生成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)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6978776" y="1900889"/>
              <a:ext cx="1466492" cy="838496"/>
            </a:xfrm>
            <a:prstGeom prst="rect">
              <a:avLst/>
            </a:prstGeom>
            <a:solidFill>
              <a:srgbClr val="CCE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034"/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第三方前端</a:t>
              </a:r>
              <a:endParaRPr lang="en-US" altLang="zh-CN" sz="14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4727131" y="3427413"/>
              <a:ext cx="1043450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图算融合</a:t>
              </a: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3564697" y="3427413"/>
              <a:ext cx="1043450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内存优化</a:t>
              </a:r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5889567" y="3427413"/>
              <a:ext cx="1043450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流水线执行</a:t>
              </a:r>
            </a:p>
          </p:txBody>
        </p:sp>
        <p:sp>
          <p:nvSpPr>
            <p:cNvPr id="116" name="圆角矩形 115"/>
            <p:cNvSpPr/>
            <p:nvPr/>
          </p:nvSpPr>
          <p:spPr>
            <a:xfrm>
              <a:off x="4415887" y="3126151"/>
              <a:ext cx="760616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自动微分</a:t>
              </a:r>
            </a:p>
          </p:txBody>
        </p:sp>
        <p:sp>
          <p:nvSpPr>
            <p:cNvPr id="117" name="圆角矩形 116"/>
            <p:cNvSpPr/>
            <p:nvPr/>
          </p:nvSpPr>
          <p:spPr>
            <a:xfrm>
              <a:off x="3564697" y="3126151"/>
              <a:ext cx="788292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类型推导</a:t>
              </a:r>
            </a:p>
          </p:txBody>
        </p:sp>
        <p:sp>
          <p:nvSpPr>
            <p:cNvPr id="118" name="圆角矩形 117"/>
            <p:cNvSpPr/>
            <p:nvPr/>
          </p:nvSpPr>
          <p:spPr>
            <a:xfrm>
              <a:off x="5239401" y="3126151"/>
              <a:ext cx="830233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自动并行</a:t>
              </a:r>
            </a:p>
          </p:txBody>
        </p:sp>
        <p:sp>
          <p:nvSpPr>
            <p:cNvPr id="119" name="圆角矩形 118"/>
            <p:cNvSpPr/>
            <p:nvPr/>
          </p:nvSpPr>
          <p:spPr>
            <a:xfrm>
              <a:off x="6132532" y="3126151"/>
              <a:ext cx="792259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二阶优化</a:t>
              </a:r>
            </a:p>
          </p:txBody>
        </p:sp>
        <p:sp>
          <p:nvSpPr>
            <p:cNvPr id="120" name="矩形 119"/>
            <p:cNvSpPr/>
            <p:nvPr/>
          </p:nvSpPr>
          <p:spPr>
            <a:xfrm>
              <a:off x="2309479" y="1901562"/>
              <a:ext cx="4579614" cy="83782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14034"/>
              <a:r>
                <a:rPr lang="en-US" altLang="zh-CN" sz="1400" b="1" dirty="0" err="1">
                  <a:solidFill>
                    <a:srgbClr val="1D1D1A"/>
                  </a:solidFill>
                  <a:cs typeface="+mn-ea"/>
                  <a:sym typeface="+mn-lt"/>
                </a:rPr>
                <a:t>MindExpression</a:t>
              </a:r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（表达层）</a:t>
              </a:r>
              <a:endParaRPr lang="en-US" altLang="zh-CN" sz="14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21" name="圆角矩形 120"/>
            <p:cNvSpPr/>
            <p:nvPr/>
          </p:nvSpPr>
          <p:spPr>
            <a:xfrm>
              <a:off x="3564697" y="4037078"/>
              <a:ext cx="2058618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硬件相关优化</a:t>
              </a:r>
            </a:p>
          </p:txBody>
        </p:sp>
        <p:sp>
          <p:nvSpPr>
            <p:cNvPr id="96" name="矩形 95"/>
            <p:cNvSpPr/>
            <p:nvPr/>
          </p:nvSpPr>
          <p:spPr>
            <a:xfrm>
              <a:off x="8575441" y="1900889"/>
              <a:ext cx="901582" cy="1660511"/>
            </a:xfrm>
            <a:prstGeom prst="rect">
              <a:avLst/>
            </a:prstGeom>
            <a:solidFill>
              <a:srgbClr val="CCE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14034"/>
              <a:r>
                <a:rPr lang="en-US" altLang="zh-CN" sz="1400" b="1" dirty="0">
                  <a:solidFill>
                    <a:srgbClr val="1D1D1A"/>
                  </a:solidFill>
                  <a:cs typeface="+mn-ea"/>
                  <a:sym typeface="+mn-lt"/>
                </a:rPr>
                <a:t>Insight</a:t>
              </a:r>
              <a:endParaRPr lang="zh-CN" altLang="en-US" sz="14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8605482" y="2479304"/>
              <a:ext cx="841321" cy="25989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网络调试</a:t>
              </a:r>
            </a:p>
          </p:txBody>
        </p:sp>
        <p:sp>
          <p:nvSpPr>
            <p:cNvPr id="100" name="矩形 99"/>
            <p:cNvSpPr/>
            <p:nvPr/>
          </p:nvSpPr>
          <p:spPr>
            <a:xfrm>
              <a:off x="2309479" y="5221476"/>
              <a:ext cx="7167545" cy="4877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034"/>
              <a:endParaRPr lang="en-US" altLang="zh-CN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2687983" y="5315718"/>
              <a:ext cx="1431666" cy="30683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034"/>
              <a:r>
                <a:rPr lang="en-US" altLang="zh-CN" sz="1600" b="1" dirty="0">
                  <a:solidFill>
                    <a:srgbClr val="1D1D1A"/>
                  </a:solidFill>
                  <a:cs typeface="+mn-ea"/>
                  <a:sym typeface="+mn-lt"/>
                </a:rPr>
                <a:t>CANN</a:t>
              </a: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6020090" y="5315718"/>
              <a:ext cx="1431666" cy="30683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034"/>
              <a:r>
                <a:rPr lang="en-US" altLang="zh-CN" sz="1600" b="1" dirty="0">
                  <a:solidFill>
                    <a:srgbClr val="1D1D1A"/>
                  </a:solidFill>
                  <a:cs typeface="+mn-ea"/>
                  <a:sym typeface="+mn-lt"/>
                </a:rPr>
                <a:t>Eigen</a:t>
              </a: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4354037" y="5315718"/>
              <a:ext cx="1431666" cy="30683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034"/>
              <a:r>
                <a:rPr lang="en-US" altLang="zh-CN" sz="1600" b="1" dirty="0">
                  <a:solidFill>
                    <a:srgbClr val="1D1D1A"/>
                  </a:solidFill>
                  <a:cs typeface="+mn-ea"/>
                  <a:sym typeface="+mn-lt"/>
                </a:rPr>
                <a:t>CUDA</a:t>
              </a: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7686144" y="5315718"/>
              <a:ext cx="1431666" cy="30683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034"/>
              <a:r>
                <a:rPr lang="en-US" altLang="zh-CN" sz="1600" b="1" dirty="0" err="1">
                  <a:solidFill>
                    <a:srgbClr val="1D1D1A"/>
                  </a:solidFill>
                  <a:cs typeface="+mn-ea"/>
                  <a:sym typeface="+mn-lt"/>
                </a:rPr>
                <a:t>oneDNN</a:t>
              </a:r>
              <a:endParaRPr lang="en-US" altLang="zh-CN" sz="16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309479" y="5766281"/>
              <a:ext cx="7167545" cy="4982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034"/>
              <a:endParaRPr lang="en-US" altLang="zh-CN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3516819" y="5853632"/>
              <a:ext cx="1431666" cy="3133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034"/>
              <a:r>
                <a:rPr lang="en-US" altLang="zh-CN" sz="1600" b="1" dirty="0">
                  <a:solidFill>
                    <a:srgbClr val="1D1D1A"/>
                  </a:solidFill>
                  <a:cs typeface="+mn-ea"/>
                  <a:sym typeface="+mn-lt"/>
                </a:rPr>
                <a:t>NPU</a:t>
              </a: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6848926" y="5853632"/>
              <a:ext cx="1431666" cy="3133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034"/>
              <a:r>
                <a:rPr lang="en-US" altLang="zh-CN" sz="1600" b="1" dirty="0">
                  <a:solidFill>
                    <a:srgbClr val="1D1D1A"/>
                  </a:solidFill>
                  <a:cs typeface="+mn-ea"/>
                  <a:sym typeface="+mn-lt"/>
                </a:rPr>
                <a:t>CPU</a:t>
              </a: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5182872" y="5853632"/>
              <a:ext cx="1431666" cy="3133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4034"/>
              <a:r>
                <a:rPr lang="en-US" altLang="zh-CN" sz="1600" b="1" dirty="0">
                  <a:solidFill>
                    <a:srgbClr val="1D1D1A"/>
                  </a:solidFill>
                  <a:cs typeface="+mn-ea"/>
                  <a:sym typeface="+mn-lt"/>
                </a:rPr>
                <a:t>GPU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8579599" y="3675007"/>
              <a:ext cx="901582" cy="1414362"/>
            </a:xfrm>
            <a:prstGeom prst="rect">
              <a:avLst/>
            </a:prstGeom>
            <a:solidFill>
              <a:srgbClr val="CCEC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14034"/>
              <a:r>
                <a:rPr lang="en-US" altLang="zh-CN" sz="1400" b="1" dirty="0" err="1">
                  <a:solidFill>
                    <a:srgbClr val="1D1D1A"/>
                  </a:solidFill>
                  <a:cs typeface="+mn-ea"/>
                  <a:sym typeface="+mn-lt"/>
                </a:rPr>
                <a:t>Armour</a:t>
              </a:r>
              <a:endParaRPr lang="zh-CN" altLang="en-US" sz="14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93" name="圆角矩形 92"/>
            <p:cNvSpPr/>
            <p:nvPr/>
          </p:nvSpPr>
          <p:spPr>
            <a:xfrm>
              <a:off x="8673036" y="4246515"/>
              <a:ext cx="707709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密态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AI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8678665" y="4633988"/>
              <a:ext cx="707709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可信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AI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7044886" y="2252636"/>
              <a:ext cx="633703" cy="25989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仓颉</a:t>
              </a: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7768273" y="2252636"/>
              <a:ext cx="633703" cy="25989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Julia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6866985" y="4811497"/>
              <a:ext cx="1373058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内置算子库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7270896" y="1006135"/>
              <a:ext cx="2210285" cy="802433"/>
            </a:xfrm>
            <a:prstGeom prst="rect">
              <a:avLst/>
            </a:prstGeom>
            <a:solidFill>
              <a:srgbClr val="EB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>
                <a:lnSpc>
                  <a:spcPct val="150000"/>
                </a:lnSpc>
              </a:pPr>
              <a:r>
                <a:rPr lang="en-US" altLang="zh-CN" sz="1400" b="1" dirty="0" err="1">
                  <a:solidFill>
                    <a:srgbClr val="1D1D1A"/>
                  </a:solidFill>
                  <a:cs typeface="+mn-ea"/>
                  <a:sym typeface="+mn-lt"/>
                </a:rPr>
                <a:t>MindScience</a:t>
              </a:r>
              <a:r>
                <a:rPr lang="en-US" altLang="zh-CN" sz="1400" b="1" dirty="0">
                  <a:solidFill>
                    <a:srgbClr val="1D1D1A"/>
                  </a:solidFill>
                  <a:cs typeface="+mn-ea"/>
                  <a:sym typeface="+mn-lt"/>
                </a:rPr>
                <a:t> </a:t>
              </a:r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科学计算</a:t>
              </a:r>
              <a:endParaRPr lang="en-US" altLang="zh-CN" sz="1400" b="1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ctr" defTabSz="914034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电磁仿真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/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分子模拟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/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量子计算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517687" y="1256211"/>
              <a:ext cx="794716" cy="2274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Vision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4302360" y="1269103"/>
              <a:ext cx="794716" cy="48988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en-US" altLang="zh-CN" sz="1200" b="1" dirty="0">
                  <a:solidFill>
                    <a:srgbClr val="1D1D1A"/>
                  </a:solidFill>
                  <a:cs typeface="+mn-ea"/>
                  <a:sym typeface="+mn-lt"/>
                </a:rPr>
                <a:t>Model</a:t>
              </a:r>
            </a:p>
            <a:p>
              <a:pPr algn="ctr" defTabSz="914034"/>
              <a:r>
                <a:rPr lang="en-US" altLang="zh-CN" sz="1200" b="1" dirty="0">
                  <a:solidFill>
                    <a:srgbClr val="1D1D1A"/>
                  </a:solidFill>
                  <a:cs typeface="+mn-ea"/>
                  <a:sym typeface="+mn-lt"/>
                </a:rPr>
                <a:t>Hub</a:t>
              </a:r>
              <a:endParaRPr lang="zh-CN" altLang="en-US" sz="1200" b="1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3410023" y="1256211"/>
              <a:ext cx="794716" cy="2274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NLP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2517687" y="1531575"/>
              <a:ext cx="794716" cy="2274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Audio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3419983" y="1531575"/>
              <a:ext cx="794716" cy="2274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Rec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55414" y="2506241"/>
              <a:ext cx="4385373" cy="22003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动静态图一致</a:t>
              </a: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6047465" y="2222986"/>
              <a:ext cx="793322" cy="2274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r>
                <a:rPr lang="en-US" altLang="zh-CN" sz="1200" dirty="0" err="1">
                  <a:solidFill>
                    <a:srgbClr val="1D1D1A"/>
                  </a:solidFill>
                  <a:cs typeface="+mn-ea"/>
                  <a:sym typeface="+mn-lt"/>
                </a:rPr>
                <a:t>Numpy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3326071" y="2222986"/>
              <a:ext cx="760616" cy="2274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Ops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55414" y="2222986"/>
              <a:ext cx="788292" cy="2274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NN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4169051" y="2222986"/>
              <a:ext cx="830233" cy="2274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Dataset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5081648" y="2222986"/>
              <a:ext cx="874624" cy="22741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Train/Infer</a:t>
              </a:r>
              <a:endParaRPr lang="zh-CN" altLang="en-US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26874" y="3392166"/>
              <a:ext cx="760616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数据加载</a:t>
              </a: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26874" y="3814697"/>
              <a:ext cx="760616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数据格式</a:t>
              </a:r>
              <a:endParaRPr lang="en-US" altLang="zh-CN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26874" y="4221374"/>
              <a:ext cx="760616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数据增强</a:t>
              </a: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26874" y="4628050"/>
              <a:ext cx="760616" cy="247595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86" tIns="35986" rIns="35986" bIns="35986" rtlCol="0" anchor="ctr"/>
            <a:lstStyle/>
            <a:p>
              <a:pPr algn="ctr" defTabSz="914034"/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异构加速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1457050" y="4825289"/>
            <a:ext cx="8583026" cy="1557841"/>
            <a:chOff x="2240419" y="4234043"/>
            <a:chExt cx="8845440" cy="1886094"/>
          </a:xfrm>
        </p:grpSpPr>
        <p:sp>
          <p:nvSpPr>
            <p:cNvPr id="79" name="圆角矩形 78"/>
            <p:cNvSpPr/>
            <p:nvPr/>
          </p:nvSpPr>
          <p:spPr>
            <a:xfrm>
              <a:off x="2240419" y="4837955"/>
              <a:ext cx="7180185" cy="1133201"/>
            </a:xfrm>
            <a:prstGeom prst="roundRect">
              <a:avLst>
                <a:gd name="adj" fmla="val 5636"/>
              </a:avLst>
            </a:prstGeom>
            <a:solidFill>
              <a:srgbClr val="FF0000">
                <a:alpha val="5098"/>
              </a:srgbClr>
            </a:solidFill>
            <a:ln w="254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  <p:sp>
          <p:nvSpPr>
            <p:cNvPr id="80" name="左大括号 79"/>
            <p:cNvSpPr/>
            <p:nvPr/>
          </p:nvSpPr>
          <p:spPr>
            <a:xfrm>
              <a:off x="9514453" y="4573993"/>
              <a:ext cx="252721" cy="1425223"/>
            </a:xfrm>
            <a:prstGeom prst="leftBrace">
              <a:avLst>
                <a:gd name="adj1" fmla="val 0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 defTabSz="914034"/>
              <a:endParaRPr lang="zh-CN" altLang="en-US" sz="240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9773496" y="4234043"/>
              <a:ext cx="1312363" cy="1173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3668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异构计算框架</a:t>
              </a:r>
              <a:endParaRPr lang="en-US" altLang="zh-CN" sz="1400" b="1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r" defTabSz="913668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硬件驱动</a:t>
              </a:r>
              <a:endParaRPr lang="en-US" altLang="zh-CN" sz="1200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r" defTabSz="913668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底层算子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9766090" y="5318986"/>
              <a:ext cx="1120997" cy="801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3668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多样化硬件</a:t>
              </a:r>
              <a:endParaRPr lang="en-US" altLang="zh-CN" sz="1400" b="1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r" defTabSz="913668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昇腾、鲲鹏</a:t>
              </a: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1590405" y="2149405"/>
            <a:ext cx="5955595" cy="969496"/>
            <a:chOff x="513037" y="2024838"/>
            <a:chExt cx="6215401" cy="1042181"/>
          </a:xfrm>
        </p:grpSpPr>
        <p:sp>
          <p:nvSpPr>
            <p:cNvPr id="128" name="圆角矩形 127"/>
            <p:cNvSpPr/>
            <p:nvPr/>
          </p:nvSpPr>
          <p:spPr>
            <a:xfrm>
              <a:off x="2078031" y="2082631"/>
              <a:ext cx="4650407" cy="872108"/>
            </a:xfrm>
            <a:prstGeom prst="roundRect">
              <a:avLst>
                <a:gd name="adj" fmla="val 8929"/>
              </a:avLst>
            </a:prstGeom>
            <a:solidFill>
              <a:schemeClr val="tx2">
                <a:alpha val="20000"/>
              </a:schemeClr>
            </a:solidFill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513037" y="2024838"/>
              <a:ext cx="1158004" cy="1042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668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1D1D1A"/>
                  </a:solidFill>
                  <a:cs typeface="+mn-ea"/>
                  <a:sym typeface="+mn-lt"/>
                </a:rPr>
                <a:t>API</a:t>
              </a:r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表达层</a:t>
              </a:r>
              <a:endParaRPr lang="en-US" altLang="zh-CN" sz="1400" b="1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just" defTabSz="913668">
                <a:lnSpc>
                  <a:spcPct val="150000"/>
                </a:lnSpc>
              </a:pPr>
              <a:r>
                <a:rPr lang="en-US" altLang="zh-CN" sz="1200" dirty="0" err="1">
                  <a:solidFill>
                    <a:srgbClr val="1D1D1A"/>
                  </a:solidFill>
                  <a:cs typeface="+mn-ea"/>
                  <a:sym typeface="+mn-lt"/>
                </a:rPr>
                <a:t>nn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cell</a:t>
              </a:r>
            </a:p>
            <a:p>
              <a:pPr algn="just" defTabSz="913668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metrics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loss</a:t>
              </a:r>
            </a:p>
          </p:txBody>
        </p:sp>
        <p:sp>
          <p:nvSpPr>
            <p:cNvPr id="130" name="左大括号 129"/>
            <p:cNvSpPr/>
            <p:nvPr/>
          </p:nvSpPr>
          <p:spPr>
            <a:xfrm flipH="1">
              <a:off x="1683554" y="2139237"/>
              <a:ext cx="159045" cy="764382"/>
            </a:xfrm>
            <a:prstGeom prst="leftBrace">
              <a:avLst/>
            </a:prstGeom>
            <a:ln w="28575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034"/>
              <a:endParaRPr lang="zh-CN" altLang="en-US" sz="240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cxnSp>
          <p:nvCxnSpPr>
            <p:cNvPr id="131" name="直接连接符 130"/>
            <p:cNvCxnSpPr>
              <a:stCxn id="130" idx="1"/>
              <a:endCxn id="128" idx="1"/>
            </p:cNvCxnSpPr>
            <p:nvPr/>
          </p:nvCxnSpPr>
          <p:spPr>
            <a:xfrm flipV="1">
              <a:off x="1842600" y="2518685"/>
              <a:ext cx="235431" cy="2743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1634527" y="998705"/>
            <a:ext cx="4227729" cy="1246495"/>
            <a:chOff x="622670" y="563394"/>
            <a:chExt cx="4356986" cy="1339948"/>
          </a:xfrm>
        </p:grpSpPr>
        <p:sp>
          <p:nvSpPr>
            <p:cNvPr id="132" name="矩形 131"/>
            <p:cNvSpPr/>
            <p:nvPr/>
          </p:nvSpPr>
          <p:spPr>
            <a:xfrm>
              <a:off x="622670" y="563394"/>
              <a:ext cx="1100571" cy="13399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668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网络模型</a:t>
              </a:r>
              <a:endParaRPr lang="en-US" altLang="zh-CN" sz="1400" b="1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just" defTabSz="913668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170+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模型</a:t>
              </a:r>
              <a:endParaRPr lang="en-US" altLang="zh-CN" sz="1200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just" defTabSz="913668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10+AI</a:t>
              </a: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套件</a:t>
              </a:r>
              <a:endParaRPr lang="en-US" altLang="zh-CN" sz="1200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just" defTabSz="913668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匹配模型</a:t>
              </a:r>
              <a:r>
                <a:rPr lang="en-US" altLang="zh-CN" sz="1200" dirty="0">
                  <a:solidFill>
                    <a:srgbClr val="1D1D1A"/>
                  </a:solidFill>
                  <a:cs typeface="+mn-ea"/>
                  <a:sym typeface="+mn-lt"/>
                </a:rPr>
                <a:t>hub</a:t>
              </a:r>
            </a:p>
          </p:txBody>
        </p:sp>
        <p:sp>
          <p:nvSpPr>
            <p:cNvPr id="133" name="左大括号 132"/>
            <p:cNvSpPr/>
            <p:nvPr/>
          </p:nvSpPr>
          <p:spPr>
            <a:xfrm flipH="1">
              <a:off x="1733079" y="807030"/>
              <a:ext cx="157056" cy="907633"/>
            </a:xfrm>
            <a:prstGeom prst="leftBrac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034"/>
              <a:endParaRPr lang="zh-CN" altLang="en-US" sz="240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34" name="圆角矩形 133"/>
            <p:cNvSpPr/>
            <p:nvPr/>
          </p:nvSpPr>
          <p:spPr>
            <a:xfrm>
              <a:off x="2112632" y="968849"/>
              <a:ext cx="2867024" cy="799493"/>
            </a:xfrm>
            <a:prstGeom prst="roundRect">
              <a:avLst>
                <a:gd name="adj" fmla="val 11535"/>
              </a:avLst>
            </a:prstGeom>
            <a:solidFill>
              <a:srgbClr val="CCEFDC">
                <a:alpha val="20000"/>
              </a:srgbClr>
            </a:solidFill>
            <a:ln w="254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endParaRPr lang="zh-CN" altLang="en-US" sz="2400" dirty="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6" name="标题 2"/>
          <p:cNvSpPr txBox="1">
            <a:spLocks/>
          </p:cNvSpPr>
          <p:nvPr/>
        </p:nvSpPr>
        <p:spPr bwMode="auto">
          <a:xfrm>
            <a:off x="452438" y="447468"/>
            <a:ext cx="7820025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en-US" altLang="zh-CN" dirty="0" err="1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MindSpore</a:t>
            </a:r>
            <a:r>
              <a:rPr lang="en-US" altLang="zh-CN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全场景</a:t>
            </a:r>
            <a:r>
              <a:rPr lang="en-US" altLang="zh-CN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计算框架架构图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1537495" y="3091996"/>
            <a:ext cx="7533766" cy="1422866"/>
            <a:chOff x="234896" y="2224831"/>
            <a:chExt cx="7764100" cy="1529540"/>
          </a:xfrm>
        </p:grpSpPr>
        <p:cxnSp>
          <p:nvCxnSpPr>
            <p:cNvPr id="126" name="直接连接符 125"/>
            <p:cNvCxnSpPr>
              <a:stCxn id="125" idx="1"/>
              <a:endCxn id="123" idx="1"/>
            </p:cNvCxnSpPr>
            <p:nvPr/>
          </p:nvCxnSpPr>
          <p:spPr>
            <a:xfrm>
              <a:off x="1637671" y="2989601"/>
              <a:ext cx="1257329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圆角矩形 122"/>
            <p:cNvSpPr/>
            <p:nvPr/>
          </p:nvSpPr>
          <p:spPr>
            <a:xfrm>
              <a:off x="2895000" y="2224831"/>
              <a:ext cx="5103996" cy="1529540"/>
            </a:xfrm>
            <a:prstGeom prst="roundRect">
              <a:avLst>
                <a:gd name="adj" fmla="val 5359"/>
              </a:avLst>
            </a:prstGeom>
            <a:noFill/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4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34896" y="2301296"/>
              <a:ext cx="1141871" cy="1339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668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1D1D1A"/>
                  </a:solidFill>
                  <a:cs typeface="+mn-ea"/>
                  <a:sym typeface="+mn-lt"/>
                </a:rPr>
                <a:t>编译优化层</a:t>
              </a:r>
              <a:endParaRPr lang="en-US" altLang="zh-CN" sz="1400" b="1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just" defTabSz="913668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硬件无关优化</a:t>
              </a:r>
              <a:endParaRPr lang="en-US" altLang="zh-CN" sz="1200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just" defTabSz="913668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硬件相关优化</a:t>
              </a:r>
              <a:endParaRPr lang="en-US" altLang="zh-CN" sz="1200" dirty="0">
                <a:solidFill>
                  <a:srgbClr val="1D1D1A"/>
                </a:solidFill>
                <a:cs typeface="+mn-ea"/>
                <a:sym typeface="+mn-lt"/>
              </a:endParaRPr>
            </a:p>
            <a:p>
              <a:pPr algn="just" defTabSz="913668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1D1D1A"/>
                  </a:solidFill>
                  <a:cs typeface="+mn-ea"/>
                  <a:sym typeface="+mn-lt"/>
                </a:rPr>
                <a:t>推理部署优化</a:t>
              </a:r>
              <a:endParaRPr lang="en-US" altLang="zh-CN" sz="1200" dirty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125" name="左大括号 124"/>
            <p:cNvSpPr/>
            <p:nvPr/>
          </p:nvSpPr>
          <p:spPr>
            <a:xfrm flipH="1">
              <a:off x="1374750" y="2463121"/>
              <a:ext cx="262921" cy="1052959"/>
            </a:xfrm>
            <a:prstGeom prst="leftBrace">
              <a:avLst/>
            </a:prstGeom>
            <a:ln w="2857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034"/>
              <a:endParaRPr lang="zh-CN" altLang="en-US" sz="240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圆角矩形 96">
            <a:extLst>
              <a:ext uri="{FF2B5EF4-FFF2-40B4-BE49-F238E27FC236}">
                <a16:creationId xmlns:a16="http://schemas.microsoft.com/office/drawing/2014/main" id="{32B38076-E74E-45F2-90D5-2F18D995B150}"/>
              </a:ext>
            </a:extLst>
          </p:cNvPr>
          <p:cNvSpPr/>
          <p:nvPr/>
        </p:nvSpPr>
        <p:spPr>
          <a:xfrm>
            <a:off x="9190787" y="3396360"/>
            <a:ext cx="816362" cy="24177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性能调优</a:t>
            </a:r>
          </a:p>
        </p:txBody>
      </p:sp>
      <p:sp>
        <p:nvSpPr>
          <p:cNvPr id="81" name="圆角矩形 96">
            <a:extLst>
              <a:ext uri="{FF2B5EF4-FFF2-40B4-BE49-F238E27FC236}">
                <a16:creationId xmlns:a16="http://schemas.microsoft.com/office/drawing/2014/main" id="{C4FF3F77-B9F1-4460-A35D-137508815764}"/>
              </a:ext>
            </a:extLst>
          </p:cNvPr>
          <p:cNvSpPr/>
          <p:nvPr/>
        </p:nvSpPr>
        <p:spPr>
          <a:xfrm>
            <a:off x="9190801" y="3071896"/>
            <a:ext cx="816362" cy="24177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4"/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精度调优</a:t>
            </a:r>
          </a:p>
        </p:txBody>
      </p:sp>
    </p:spTree>
    <p:extLst>
      <p:ext uri="{BB962C8B-B14F-4D97-AF65-F5344CB8AC3E}">
        <p14:creationId xmlns:p14="http://schemas.microsoft.com/office/powerpoint/2010/main" val="165482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BCF7ADA6-4740-4EC2-8614-A7A1601273BF}"/>
              </a:ext>
            </a:extLst>
          </p:cNvPr>
          <p:cNvSpPr/>
          <p:nvPr/>
        </p:nvSpPr>
        <p:spPr>
          <a:xfrm>
            <a:off x="1650763" y="1791986"/>
            <a:ext cx="2866086" cy="2757891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>
                <a:lumMod val="85000"/>
              </a:schemeClr>
            </a:solidFill>
          </a:ln>
          <a:effectLst>
            <a:outerShdw blurRad="1016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034">
              <a:lnSpc>
                <a:spcPct val="150000"/>
              </a:lnSpc>
            </a:pPr>
            <a:endParaRPr lang="zh-CN" altLang="en-US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C7A9F03-2666-43E7-A1AA-5183FFDC7F13}"/>
              </a:ext>
            </a:extLst>
          </p:cNvPr>
          <p:cNvSpPr/>
          <p:nvPr/>
        </p:nvSpPr>
        <p:spPr>
          <a:xfrm>
            <a:off x="6821119" y="1351167"/>
            <a:ext cx="3126668" cy="425775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>
                <a:lumMod val="85000"/>
              </a:schemeClr>
            </a:solidFill>
          </a:ln>
          <a:effectLst>
            <a:outerShdw blurRad="1016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034">
              <a:lnSpc>
                <a:spcPct val="150000"/>
              </a:lnSpc>
            </a:pPr>
            <a:endParaRPr lang="zh-CN" altLang="en-US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5F3EA70F-C2A1-410C-B340-36B082E61C47}"/>
              </a:ext>
            </a:extLst>
          </p:cNvPr>
          <p:cNvSpPr/>
          <p:nvPr/>
        </p:nvSpPr>
        <p:spPr>
          <a:xfrm>
            <a:off x="1907808" y="2027955"/>
            <a:ext cx="2584930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2000" b="1" dirty="0">
                <a:solidFill>
                  <a:srgbClr val="FF0000"/>
                </a:solidFill>
                <a:cs typeface="+mn-ea"/>
                <a:sym typeface="+mn-lt"/>
              </a:rPr>
              <a:t>MindSpore </a:t>
            </a:r>
            <a:r>
              <a:rPr lang="zh-CN" altLang="en-US" sz="2000" b="1" dirty="0">
                <a:solidFill>
                  <a:srgbClr val="FF0000"/>
                </a:solidFill>
                <a:cs typeface="+mn-ea"/>
                <a:sym typeface="+mn-lt"/>
              </a:rPr>
              <a:t>架构特点：</a:t>
            </a:r>
            <a:endParaRPr lang="en-US" altLang="zh-CN" sz="2000" b="1" dirty="0">
              <a:solidFill>
                <a:srgbClr val="FF0000"/>
              </a:solidFill>
              <a:cs typeface="+mn-ea"/>
              <a:sym typeface="+mn-lt"/>
            </a:endParaRPr>
          </a:p>
          <a:p>
            <a:pPr algn="ctr" defTabSz="914034">
              <a:lnSpc>
                <a:spcPct val="120000"/>
              </a:lnSpc>
            </a:pPr>
            <a:endParaRPr lang="en-US" altLang="zh-CN" sz="32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algn="ctr" defTabSz="914034">
              <a:lnSpc>
                <a:spcPct val="120000"/>
              </a:lnSpc>
            </a:pPr>
            <a:r>
              <a:rPr lang="zh-CN" altLang="en-US" sz="2000" dirty="0">
                <a:solidFill>
                  <a:prstClr val="black"/>
                </a:solidFill>
                <a:cs typeface="+mn-ea"/>
                <a:sym typeface="+mn-lt"/>
              </a:rPr>
              <a:t>用户态易用；</a:t>
            </a:r>
            <a:endParaRPr lang="en-US" altLang="zh-CN" sz="2000" dirty="0">
              <a:solidFill>
                <a:prstClr val="black"/>
              </a:solidFill>
              <a:cs typeface="+mn-ea"/>
              <a:sym typeface="+mn-lt"/>
            </a:endParaRPr>
          </a:p>
          <a:p>
            <a:pPr algn="ctr" defTabSz="914034">
              <a:lnSpc>
                <a:spcPct val="120000"/>
              </a:lnSpc>
            </a:pPr>
            <a:r>
              <a:rPr lang="zh-CN" altLang="en-US" sz="2000" dirty="0">
                <a:solidFill>
                  <a:prstClr val="black"/>
                </a:solidFill>
                <a:cs typeface="+mn-ea"/>
                <a:sym typeface="+mn-lt"/>
              </a:rPr>
              <a:t>运行态高效；</a:t>
            </a:r>
            <a:endParaRPr lang="en-US" altLang="zh-CN" sz="2000" dirty="0">
              <a:solidFill>
                <a:prstClr val="black"/>
              </a:solidFill>
              <a:cs typeface="+mn-ea"/>
              <a:sym typeface="+mn-lt"/>
            </a:endParaRPr>
          </a:p>
          <a:p>
            <a:pPr algn="ctr" defTabSz="914034">
              <a:lnSpc>
                <a:spcPct val="120000"/>
              </a:lnSpc>
            </a:pPr>
            <a:r>
              <a:rPr lang="zh-CN" altLang="en-US" sz="2000" dirty="0">
                <a:solidFill>
                  <a:prstClr val="black"/>
                </a:solidFill>
                <a:cs typeface="+mn-ea"/>
                <a:sym typeface="+mn-lt"/>
              </a:rPr>
              <a:t>部署态灵活；</a:t>
            </a:r>
            <a:endParaRPr lang="en-US" altLang="zh-CN" sz="2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5" name="梯形 84">
            <a:extLst>
              <a:ext uri="{FF2B5EF4-FFF2-40B4-BE49-F238E27FC236}">
                <a16:creationId xmlns:a16="http://schemas.microsoft.com/office/drawing/2014/main" id="{88A64EBB-CE31-42BF-BAA4-A6B9A8823ECA}"/>
              </a:ext>
            </a:extLst>
          </p:cNvPr>
          <p:cNvSpPr/>
          <p:nvPr/>
        </p:nvSpPr>
        <p:spPr bwMode="auto">
          <a:xfrm>
            <a:off x="6854875" y="5608921"/>
            <a:ext cx="3100365" cy="296731"/>
          </a:xfrm>
          <a:prstGeom prst="trapezoid">
            <a:avLst>
              <a:gd name="adj" fmla="val 176135"/>
            </a:avLst>
          </a:prstGeom>
          <a:gradFill flip="none" rotWithShape="1">
            <a:gsLst>
              <a:gs pos="0">
                <a:sysClr val="window" lastClr="FFFFFF">
                  <a:lumMod val="75000"/>
                  <a:alpha val="0"/>
                </a:sysClr>
              </a:gs>
              <a:gs pos="100000">
                <a:sysClr val="window" lastClr="FFFFFF">
                  <a:lumMod val="75000"/>
                  <a:alpha val="30000"/>
                </a:sysClr>
              </a:gs>
            </a:gsLst>
            <a:lin ang="5400000" scaled="0"/>
            <a:tileRect/>
          </a:gradFill>
          <a:ln w="3175" cap="flat" cmpd="sng" algn="ctr">
            <a:gradFill flip="none" rotWithShape="1">
              <a:gsLst>
                <a:gs pos="0">
                  <a:sysClr val="window" lastClr="FFFFFF">
                    <a:lumMod val="75000"/>
                    <a:alpha val="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540000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 defTabSz="914034">
              <a:defRPr/>
            </a:pPr>
            <a:endParaRPr lang="en-US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71072E6-FF93-4F5F-B04B-D9CA56861890}"/>
              </a:ext>
            </a:extLst>
          </p:cNvPr>
          <p:cNvSpPr/>
          <p:nvPr/>
        </p:nvSpPr>
        <p:spPr bwMode="auto">
          <a:xfrm>
            <a:off x="6859064" y="5905653"/>
            <a:ext cx="2837785" cy="37306"/>
          </a:xfrm>
          <a:prstGeom prst="rect">
            <a:avLst/>
          </a:prstGeom>
          <a:gradFill flip="none" rotWithShape="1">
            <a:gsLst>
              <a:gs pos="46000">
                <a:sysClr val="window" lastClr="FFFFFF">
                  <a:lumMod val="75000"/>
                  <a:alpha val="28000"/>
                </a:sysClr>
              </a:gs>
              <a:gs pos="100000">
                <a:sysClr val="window" lastClr="FFFFFF">
                  <a:lumMod val="75000"/>
                  <a:alpha val="1100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gradFill flip="none" rotWithShape="1">
              <a:gsLst>
                <a:gs pos="5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75000"/>
                    <a:alpha val="90000"/>
                  </a:sysClr>
                </a:gs>
                <a:gs pos="100000">
                  <a:sysClr val="window" lastClr="FFFFFF">
                    <a:lumMod val="75000"/>
                    <a:alpha val="90000"/>
                  </a:sysClr>
                </a:gs>
              </a:gsLst>
              <a:lin ang="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 defTabSz="914034">
              <a:defRPr/>
            </a:pPr>
            <a:endParaRPr lang="en-US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C00AA58-D2FF-4699-BF5D-EA4B78F68920}"/>
              </a:ext>
            </a:extLst>
          </p:cNvPr>
          <p:cNvSpPr/>
          <p:nvPr/>
        </p:nvSpPr>
        <p:spPr>
          <a:xfrm>
            <a:off x="7032979" y="2238768"/>
            <a:ext cx="2698114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34" latinLnBrk="1">
              <a:lnSpc>
                <a:spcPct val="150000"/>
              </a:lnSpc>
            </a:pPr>
            <a:r>
              <a:rPr lang="zh-CN" altLang="en-US" sz="1400" b="1" dirty="0">
                <a:solidFill>
                  <a:srgbClr val="1D1D1A"/>
                </a:solidFill>
                <a:cs typeface="+mn-ea"/>
                <a:sym typeface="+mn-lt"/>
              </a:rPr>
              <a:t>自动并行：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通过自动并行机制、数据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pipeline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处理等手段降低超大模型训练门槛。</a:t>
            </a:r>
            <a:endParaRPr lang="en-US" altLang="zh-CN" sz="1200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4034" latinLnBrk="1">
              <a:lnSpc>
                <a:spcPct val="150000"/>
              </a:lnSpc>
            </a:pPr>
            <a:r>
              <a:rPr lang="en-US" altLang="zh-CN" sz="1400" b="1" dirty="0">
                <a:solidFill>
                  <a:srgbClr val="1D1D1A"/>
                </a:solidFill>
                <a:cs typeface="+mn-ea"/>
                <a:sym typeface="+mn-lt"/>
              </a:rPr>
              <a:t>AI+</a:t>
            </a:r>
            <a:r>
              <a:rPr lang="zh-CN" altLang="en-US" sz="1400" b="1" dirty="0">
                <a:solidFill>
                  <a:srgbClr val="1D1D1A"/>
                </a:solidFill>
                <a:cs typeface="+mn-ea"/>
                <a:sym typeface="+mn-lt"/>
              </a:rPr>
              <a:t>科学计算：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支持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AI+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科学计算的高阶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高纬、多范式编程。</a:t>
            </a:r>
            <a:endParaRPr lang="en-US" altLang="zh-CN" sz="1200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4034" latinLnBrk="1">
              <a:lnSpc>
                <a:spcPct val="150000"/>
              </a:lnSpc>
            </a:pPr>
            <a:r>
              <a:rPr lang="zh-CN" altLang="en-US" sz="1400" b="1" dirty="0">
                <a:solidFill>
                  <a:srgbClr val="1D1D1A"/>
                </a:solidFill>
                <a:cs typeface="+mn-ea"/>
                <a:sym typeface="+mn-lt"/>
              </a:rPr>
              <a:t>通用计算</a:t>
            </a:r>
            <a:r>
              <a:rPr lang="en-US" altLang="zh-CN" sz="1400" b="1" dirty="0">
                <a:solidFill>
                  <a:srgbClr val="1D1D1A"/>
                </a:solidFill>
                <a:cs typeface="+mn-ea"/>
                <a:sym typeface="+mn-lt"/>
              </a:rPr>
              <a:t>+DSA</a:t>
            </a:r>
            <a:r>
              <a:rPr lang="zh-CN" altLang="en-US" sz="1400" b="1" dirty="0">
                <a:solidFill>
                  <a:srgbClr val="1D1D1A"/>
                </a:solidFill>
                <a:cs typeface="+mn-ea"/>
                <a:sym typeface="+mn-lt"/>
              </a:rPr>
              <a:t>：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通过图算融合对性能进行优化，自动算子生成技术简化异构（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 DSA 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）编程，发挥多样性算力的性能。</a:t>
            </a:r>
            <a:endParaRPr lang="en-US" altLang="zh-CN" sz="1200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4034" latinLnBrk="1">
              <a:lnSpc>
                <a:spcPct val="150000"/>
              </a:lnSpc>
            </a:pPr>
            <a:r>
              <a:rPr lang="zh-CN" altLang="en-US" sz="1400" b="1" dirty="0">
                <a:solidFill>
                  <a:srgbClr val="1D1D1A"/>
                </a:solidFill>
                <a:cs typeface="+mn-ea"/>
                <a:sym typeface="+mn-lt"/>
              </a:rPr>
              <a:t>端边云统一的可信架构：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解决企业级部署和可信的挑战。</a:t>
            </a:r>
            <a:endParaRPr lang="en-US" altLang="zh-CN" sz="120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pic>
        <p:nvPicPr>
          <p:cNvPr id="88" name="Picture 19" descr="\\Bchief-sever180\共享\华为\2016\6月\D-201606417-金融营销材料设计-刘泉\文件\link\组 26.png">
            <a:extLst>
              <a:ext uri="{FF2B5EF4-FFF2-40B4-BE49-F238E27FC236}">
                <a16:creationId xmlns:a16="http://schemas.microsoft.com/office/drawing/2014/main" id="{F2F2A0AF-B30B-436E-A38C-3F63D9B81703}"/>
              </a:ext>
            </a:extLst>
          </p:cNvPr>
          <p:cNvPicPr>
            <a:picLocks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6998735" y="1975274"/>
            <a:ext cx="2515664" cy="287248"/>
          </a:xfrm>
          <a:prstGeom prst="rect">
            <a:avLst/>
          </a:prstGeom>
          <a:noFill/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A9F3D884-3057-4A3C-AC6A-0DE2DAC0F9D0}"/>
              </a:ext>
            </a:extLst>
          </p:cNvPr>
          <p:cNvSpPr/>
          <p:nvPr/>
        </p:nvSpPr>
        <p:spPr>
          <a:xfrm>
            <a:off x="7448949" y="1450455"/>
            <a:ext cx="1609038" cy="397482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 defTabSz="914034"/>
            <a:r>
              <a:rPr lang="en-US" altLang="zh-CN" sz="2000" b="1" kern="0" dirty="0" err="1">
                <a:solidFill>
                  <a:srgbClr val="C00000"/>
                </a:solidFill>
                <a:cs typeface="+mn-ea"/>
                <a:sym typeface="+mn-lt"/>
              </a:rPr>
              <a:t>MindSpore</a:t>
            </a:r>
            <a:r>
              <a:rPr lang="en-US" altLang="zh-CN" sz="2000" b="1" kern="0" dirty="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zh-CN" altLang="en-US" sz="2000" b="1" kern="0" dirty="0">
                <a:solidFill>
                  <a:srgbClr val="C00000"/>
                </a:solidFill>
                <a:cs typeface="+mn-ea"/>
                <a:sym typeface="+mn-lt"/>
              </a:rPr>
              <a:t>特性：</a:t>
            </a:r>
            <a:endParaRPr lang="en-US" altLang="zh-CN" sz="2000" b="1" kern="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36" name="标题 2"/>
          <p:cNvSpPr txBox="1">
            <a:spLocks/>
          </p:cNvSpPr>
          <p:nvPr/>
        </p:nvSpPr>
        <p:spPr bwMode="auto">
          <a:xfrm>
            <a:off x="452439" y="447468"/>
            <a:ext cx="7209348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 defTabSz="914034" rtl="0" eaLnBrk="1" fontAlgn="base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kern="1200" baseline="0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</a:lstStyle>
          <a:p>
            <a:r>
              <a:rPr lang="zh-CN" altLang="en-US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全场景</a:t>
            </a:r>
            <a:r>
              <a:rPr lang="en-US" altLang="zh-CN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计算框架</a:t>
            </a:r>
            <a:r>
              <a:rPr lang="en-US" altLang="zh-CN" dirty="0" err="1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MindSpore</a:t>
            </a:r>
            <a:endParaRPr lang="en-US" altLang="zh-CN" dirty="0">
              <a:solidFill>
                <a:srgbClr val="1D1D1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5" name="梯形 134">
            <a:extLst>
              <a:ext uri="{FF2B5EF4-FFF2-40B4-BE49-F238E27FC236}">
                <a16:creationId xmlns:a16="http://schemas.microsoft.com/office/drawing/2014/main" id="{88A64EBB-CE31-42BF-BAA4-A6B9A8823ECA}"/>
              </a:ext>
            </a:extLst>
          </p:cNvPr>
          <p:cNvSpPr/>
          <p:nvPr/>
        </p:nvSpPr>
        <p:spPr bwMode="auto">
          <a:xfrm>
            <a:off x="1650763" y="4769933"/>
            <a:ext cx="2841975" cy="296731"/>
          </a:xfrm>
          <a:prstGeom prst="trapezoid">
            <a:avLst>
              <a:gd name="adj" fmla="val 176135"/>
            </a:avLst>
          </a:prstGeom>
          <a:gradFill flip="none" rotWithShape="1">
            <a:gsLst>
              <a:gs pos="0">
                <a:sysClr val="window" lastClr="FFFFFF">
                  <a:lumMod val="75000"/>
                  <a:alpha val="0"/>
                </a:sysClr>
              </a:gs>
              <a:gs pos="100000">
                <a:sysClr val="window" lastClr="FFFFFF">
                  <a:lumMod val="75000"/>
                  <a:alpha val="30000"/>
                </a:sysClr>
              </a:gs>
            </a:gsLst>
            <a:lin ang="5400000" scaled="0"/>
            <a:tileRect/>
          </a:gradFill>
          <a:ln w="3175" cap="flat" cmpd="sng" algn="ctr">
            <a:gradFill flip="none" rotWithShape="1">
              <a:gsLst>
                <a:gs pos="0">
                  <a:sysClr val="window" lastClr="FFFFFF">
                    <a:lumMod val="75000"/>
                    <a:alpha val="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5400000" scaled="0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algn="ctr" defTabSz="914034">
              <a:defRPr/>
            </a:pPr>
            <a:endParaRPr lang="en-US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pic>
        <p:nvPicPr>
          <p:cNvPr id="137" name="Picture 19" descr="\\Bchief-sever180\共享\华为\2016\6月\D-201606417-金融营销材料设计-刘泉\文件\link\组 26.png">
            <a:extLst>
              <a:ext uri="{FF2B5EF4-FFF2-40B4-BE49-F238E27FC236}">
                <a16:creationId xmlns:a16="http://schemas.microsoft.com/office/drawing/2014/main" id="{F2F2A0AF-B30B-436E-A38C-3F63D9B81703}"/>
              </a:ext>
            </a:extLst>
          </p:cNvPr>
          <p:cNvPicPr>
            <a:picLocks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1813918" y="2540504"/>
            <a:ext cx="2515664" cy="287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3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2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ctr" defTabSz="914034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11.xml><?xml version="1.0" encoding="utf-8"?>
<a:theme xmlns:a="http://schemas.openxmlformats.org/drawingml/2006/main" name="3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ctr" defTabSz="914034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12.xml><?xml version="1.0" encoding="utf-8"?>
<a:theme xmlns:a="http://schemas.openxmlformats.org/drawingml/2006/main" name="1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13.xml><?xml version="1.0" encoding="utf-8"?>
<a:theme xmlns:a="http://schemas.openxmlformats.org/drawingml/2006/main" name="5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功能页模板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7000B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1AA013AF-7C2E-4A39-9796-86760F640C19}"/>
    </a:ext>
  </a:extLst>
</a:theme>
</file>

<file path=ppt/theme/theme5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6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7.xml><?xml version="1.0" encoding="utf-8"?>
<a:theme xmlns:a="http://schemas.openxmlformats.org/drawingml/2006/main" name="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ctr" defTabSz="914034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8.xml><?xml version="1.0" encoding="utf-8"?>
<a:theme xmlns:a="http://schemas.openxmlformats.org/drawingml/2006/main" name="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9.xml><?xml version="1.0" encoding="utf-8"?>
<a:theme xmlns:a="http://schemas.openxmlformats.org/drawingml/2006/main" name="2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0sc2yopd">
      <a:majorFont>
        <a:latin typeface="Huawei Sans" panose="020F0302020204030204"/>
        <a:ea typeface="方正兰亭黑简体"/>
        <a:cs typeface=""/>
      </a:majorFont>
      <a:minorFont>
        <a:latin typeface="Huawei Sans" panose="020F050202020403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ctr" defTabSz="914034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226774B8D87F4D92D9D1F6859ED44E" ma:contentTypeVersion="1" ma:contentTypeDescription="Create a new document." ma:contentTypeScope="" ma:versionID="192c310b45bae95d9fdbb51d5532622b">
  <xsd:schema xmlns:xsd="http://www.w3.org/2001/XMLSchema" xmlns:xs="http://www.w3.org/2001/XMLSchema" xmlns:p="http://schemas.microsoft.com/office/2006/metadata/properties" xmlns:ns2="475f1e55-3009-46d8-9566-5d569a2b3a98" targetNamespace="http://schemas.microsoft.com/office/2006/metadata/properties" ma:root="true" ma:fieldsID="1d095aabec1d15598815726bd4b054a7" ns2:_="">
    <xsd:import namespace="475f1e55-3009-46d8-9566-5d569a2b3a9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f1e55-3009-46d8-9566-5d569a2b3a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DE263F-0510-4442-823E-69B63ECB61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5960F2-6186-408B-A0DC-5CA5E58B604F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475f1e55-3009-46d8-9566-5d569a2b3a98"/>
    <ds:schemaRef ds:uri="http://purl.org/dc/elements/1.1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C2FADE7-0FB7-4D32-803A-97A461853B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5f1e55-3009-46d8-9566-5d569a2b3a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4949</TotalTime>
  <Words>5145</Words>
  <Application>Microsoft Office PowerPoint</Application>
  <PresentationFormat>宽屏</PresentationFormat>
  <Paragraphs>848</Paragraphs>
  <Slides>37</Slides>
  <Notes>37</Notes>
  <HiddenSlides>1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37</vt:i4>
      </vt:variant>
    </vt:vector>
  </HeadingPairs>
  <TitlesOfParts>
    <vt:vector size="63" baseType="lpstr">
      <vt:lpstr>.AppleSystemUIFont</vt:lpstr>
      <vt:lpstr>FrutigerNext LT Medium</vt:lpstr>
      <vt:lpstr>等线</vt:lpstr>
      <vt:lpstr>等线</vt:lpstr>
      <vt:lpstr>方正兰亭粗黑简体</vt:lpstr>
      <vt:lpstr>方正兰亭黑简体</vt:lpstr>
      <vt:lpstr>Microsoft YaHei</vt:lpstr>
      <vt:lpstr>Microsoft YaHei</vt:lpstr>
      <vt:lpstr>Arial</vt:lpstr>
      <vt:lpstr>Calibri</vt:lpstr>
      <vt:lpstr>Cambria Math</vt:lpstr>
      <vt:lpstr>Huawei Sans</vt:lpstr>
      <vt:lpstr>Wingdings</vt:lpstr>
      <vt:lpstr>2_标题页模板</vt:lpstr>
      <vt:lpstr>3_功能页模板</vt:lpstr>
      <vt:lpstr>4_内容页模板</vt:lpstr>
      <vt:lpstr>5_感谢页模板</vt:lpstr>
      <vt:lpstr>6_Chart page</vt:lpstr>
      <vt:lpstr>7_Chart page</vt:lpstr>
      <vt:lpstr>8_Chart page</vt:lpstr>
      <vt:lpstr>9_Chart page</vt:lpstr>
      <vt:lpstr>28_Chart page</vt:lpstr>
      <vt:lpstr>29_Chart page</vt:lpstr>
      <vt:lpstr>30_Chart page</vt:lpstr>
      <vt:lpstr>10_Chart page</vt:lpstr>
      <vt:lpstr>5_内容页模板</vt:lpstr>
      <vt:lpstr>PowerPoint 演示文稿</vt:lpstr>
      <vt:lpstr>MindSpore架构介绍</vt:lpstr>
      <vt:lpstr>PowerPoint 演示文稿</vt:lpstr>
      <vt:lpstr>PowerPoint 演示文稿</vt:lpstr>
      <vt:lpstr>PowerPoint 演示文稿</vt:lpstr>
      <vt:lpstr>华为AI：构筑业界最强AI算力平台，使能千行百业智能化转型</vt:lpstr>
      <vt:lpstr>PowerPoint 演示文稿</vt:lpstr>
      <vt:lpstr>PowerPoint 演示文稿</vt:lpstr>
      <vt:lpstr>PowerPoint 演示文稿</vt:lpstr>
      <vt:lpstr>MindExpress子系统</vt:lpstr>
      <vt:lpstr>MindCompiler子系统</vt:lpstr>
      <vt:lpstr>MindSpore Runtime子系统</vt:lpstr>
      <vt:lpstr>MindData子系统</vt:lpstr>
      <vt:lpstr>MindInsight子系统</vt:lpstr>
      <vt:lpstr>PowerPoint 演示文稿</vt:lpstr>
      <vt:lpstr>关键特性1：自动并行--万亿参数超大模型极简训练（1）</vt:lpstr>
      <vt:lpstr>关键特性1：自动并行--万亿参数超大模型极简训练（2）</vt:lpstr>
      <vt:lpstr>PowerPoint 演示文稿</vt:lpstr>
      <vt:lpstr>关键特性2：二阶优化（1）</vt:lpstr>
      <vt:lpstr>关键特性2：二阶优化（2）</vt:lpstr>
      <vt:lpstr>关键特性3：动静态图结合，模式灵活切换，兼顾开发效率和执行性能</vt:lpstr>
      <vt:lpstr>关键特性4：全场景协同，智能匹配端、边、云多样设备</vt:lpstr>
      <vt:lpstr>关键特性5：全栈协同加速，最亲和的昇腾执行引擎，发挥极致性能</vt:lpstr>
      <vt:lpstr>关键特性6：覆盖全场景主流模型</vt:lpstr>
      <vt:lpstr>关键特性7：端测推理MindSpore Lite，HMS和鸿蒙操作系统的AI底座（1）</vt:lpstr>
      <vt:lpstr>关键特性7：端测推理MindSpore Lite，HMS和鸿蒙操作系统的AI底座（2）</vt:lpstr>
      <vt:lpstr>关键特性8： 迁移及调试工具</vt:lpstr>
      <vt:lpstr>关键特性9：打造AI+科学计算前沿特性，突破AI新算法，助力行业技术创新（1）</vt:lpstr>
      <vt:lpstr>关键特性9：打造AI+科学计算前沿特性，突破AI新算法，助力行业技术创新（2）</vt:lpstr>
      <vt:lpstr>关键特性10：安全可信，首个企业级AI可信计算框架（Trusted AI）</vt:lpstr>
      <vt:lpstr>PowerPoint 演示文稿</vt:lpstr>
      <vt:lpstr>PowerPoint 演示文稿</vt:lpstr>
      <vt:lpstr>PowerPoint 演示文稿</vt:lpstr>
      <vt:lpstr>缩略语表</vt:lpstr>
      <vt:lpstr>缩略语表</vt:lpstr>
      <vt:lpstr>缩略语表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旭坤 颜</cp:lastModifiedBy>
  <cp:revision>380</cp:revision>
  <cp:lastPrinted>2020-07-31T09:33:18Z</cp:lastPrinted>
  <dcterms:created xsi:type="dcterms:W3CDTF">2018-11-29T10:16:29Z</dcterms:created>
  <dcterms:modified xsi:type="dcterms:W3CDTF">2021-12-24T11:53:15Z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(3)RtJ3NZjPVw/SSfOv2FIa9s1DDWrmleZ87Y35Or6vMzlxzreo9pONABFJtMZOQctvC2OyamWR
Wm0WOxbUALZF857SrieQDup4E/Th2sFyKPtvXEgxW0d6bw2vdyYuWSTNx1qj2jl+Hb6a2YjD
91WEj6CWgliqZ1XxLG2TYbeFLGrVEw5KquJQadfhaohXuEGIpO3twvHTpaIn3lvbSnahUuGU
ZGNh0apSTnbkgs0haf</vt:lpwstr>
  </property>
  <property fmtid="{D5CDD505-2E9C-101B-9397-08002B2CF9AE}" pid="3" name="_2015_ms_pID_7253431">
    <vt:lpwstr>bLWBU0giu/eGzqprLYfZStjQjHnld8xEeY7N0kCK929zkNeWWbjxZ0
ebKOpeQVcXqVQGeETOjBD1mXUfRQa6Hjw2XsdBWf79lNk0VGqu482Fd8any3NlgiOMA7p4pi
svCFOirSHNM1SmjzkyTX71VAXdqlPiOMMllfwJ4ieR+FCarabv7zPAIhGWTIE1631VQBbGYU
Gs0NsKjXwpEx9+TjwXQIgd0QyU786oag2LNb</vt:lpwstr>
  </property>
  <property fmtid="{D5CDD505-2E9C-101B-9397-08002B2CF9AE}" pid="4" name="_2015_ms_pID_7253432">
    <vt:lpwstr>FQ==</vt:lpwstr>
  </property>
  <property fmtid="{D5CDD505-2E9C-101B-9397-08002B2CF9AE}" pid="5" name="ContentTypeId">
    <vt:lpwstr>0x010100CC226774B8D87F4D92D9D1F6859ED44E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1640220694</vt:lpwstr>
  </property>
</Properties>
</file>